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28" r:id="rId2"/>
    <p:sldId id="330" r:id="rId3"/>
    <p:sldId id="279" r:id="rId4"/>
    <p:sldId id="338" r:id="rId5"/>
    <p:sldId id="339" r:id="rId6"/>
    <p:sldId id="340" r:id="rId7"/>
    <p:sldId id="333" r:id="rId8"/>
    <p:sldId id="291" r:id="rId9"/>
    <p:sldId id="292" r:id="rId10"/>
    <p:sldId id="293" r:id="rId11"/>
    <p:sldId id="336" r:id="rId12"/>
    <p:sldId id="295" r:id="rId13"/>
    <p:sldId id="300" r:id="rId14"/>
    <p:sldId id="301" r:id="rId15"/>
    <p:sldId id="299" r:id="rId16"/>
    <p:sldId id="341" r:id="rId17"/>
    <p:sldId id="342" r:id="rId18"/>
    <p:sldId id="343" r:id="rId19"/>
    <p:sldId id="344" r:id="rId20"/>
    <p:sldId id="346" r:id="rId21"/>
    <p:sldId id="3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BBB"/>
    <a:srgbClr val="FFFFFF"/>
    <a:srgbClr val="BFD8DB"/>
    <a:srgbClr val="4EA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2B9C-46D8-4BBE-8902-375CB7F186E7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702FD-BB71-4873-B9AF-3B860E96F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ACE4B-CF1E-C15A-9215-FB38D00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F2E42-D9B4-9ECD-E335-C8B6CC163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770C2-B7D1-4D41-B77A-E168584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15BC-276D-1BC6-8950-B4D0A317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C46D-55DB-9B62-A5E9-D5009082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7993-DC6C-C6DB-95E5-97141E2D3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35719-1E15-969F-16F9-8264C1B01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5491-1743-FBA3-C970-82D44605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0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C78-CC0A-69B7-55BD-A2AFF8FA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1BEE9-57EA-63CF-4A1C-659339F8E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D80D9-FEDC-C0D2-1AFB-FE4D2B4DF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0B61-4BCB-B01F-701F-248C22EF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DC2F-27B9-416A-BA81-4813E6DFD2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DAF6-D818-F412-FF30-B1250F74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9424A-B2B7-F1C8-2FA1-E49219B0C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F4F-F557-B014-4B07-B7F198E0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D406-C8DC-73ED-7A53-6F072D81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383A-6E15-2581-6E10-848A7022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7BC2-D561-926A-8D0B-871CED61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AB570-CFD5-034A-607D-2A172D36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4308-1360-A1CD-EB9C-9186CBDA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BA7F9-DFCC-944E-E65F-DC9605E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F005-E64F-2CF3-5396-93F47B49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7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CDB3C-3D7B-0D36-0997-B30412362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8917F-DB59-A36A-11CB-82AB0B345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8270-8096-CF4B-69EF-0C6C35C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F53B-0D6A-BF5A-3A3B-49F4640C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89F0-7BBA-AD89-9524-9FDA7A6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4A20-6CD5-83AB-BC11-34B948EF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5F82-DCAE-55E6-E564-0E267003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4C69E-90D9-5A7C-EF17-8279E073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5D4C9-B1B1-2D3E-C09C-E0C21079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5DCD4-32DF-4154-5FBB-021DE16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07B4-1A69-5A30-80A6-6FAC42A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E7CB-EFF4-04AE-2D87-1435CCA2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177D-2050-2F0A-125D-C7CC9EE3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E7A1-3CAA-CBFC-2833-38715895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2922-C288-5B22-76E9-96C95B5A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882-B25A-D7FA-7B74-A50FF0DD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FBB1-0491-66EF-8424-010C383CE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FFE02-5BFD-A952-AF67-CE095CAB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CE7E-17C2-A1C4-2481-C3DC1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D1B2-E46F-5CC7-E212-1D98DB7B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91F83-E856-78C3-1A86-D302CA2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FB28-8596-9B73-6507-D32278A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1D56-4B0C-3D27-2123-2C2731D4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6EB9-ED78-4C5A-DDA5-EAB4AD3DA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15F6-E632-0939-973E-B205479EB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683E9-0EA9-E753-E257-F04D12D1F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7605D-182D-583C-B3BF-9EDC5FA9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8EA4C-8838-CA69-4F64-DB77D4FD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85B6-DF4B-4C4E-F1AD-C316DB5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1824-DF90-DDE6-C1DE-E066ACB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A1AD-4D7D-EA68-8867-C7A3A39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1E81D-7D88-243F-A3A5-AA404D28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B9F5-4CC0-A494-4947-19BC7F6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ACC36-19AC-112C-2144-6BF74970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D7B21-0F2B-FCC0-6C49-924A404D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7A63-F5BD-0709-E95A-3A1BF08A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EEC-EBD5-0A87-AFE3-2AA4621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EAB1-1D56-77CC-55BE-D2C3C06C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849D-40A9-57CF-354F-9A30800E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7107-755F-B8B2-5C6C-01AA5888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71CC-7676-C1D1-3C7B-29375687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5C1B-E9A6-E63B-DF18-467F577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4196-36E0-F611-4D76-41886968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A7FB6-2B6B-A868-179E-D4D91511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D3C24-B729-868B-3361-61EA5801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17FDB-A869-33F0-C8EC-BF460CD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73B1E-3118-2436-96F1-89CD5DF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914F-D7DF-D774-DF1B-ECB12C62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FDD67-C88E-1B63-897D-61B559D4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21BDF-0A0F-6C52-022F-633C6D10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4E8F-4C6F-2A56-BD23-832C5D77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F552-6455-4168-A77A-BD3AE36C508D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F02A5-42BA-8293-8087-3A571C38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0E-104F-9791-0433-98D1EED83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1DC5B-A90F-4FC2-88CA-7C3E17B00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jpeg"/><Relationship Id="rId3" Type="http://schemas.openxmlformats.org/officeDocument/2006/relationships/image" Target="../media/image9.emf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4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jpe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A4653-62EC-97AA-0D65-273E6FD2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4933" y="2905857"/>
            <a:ext cx="3256344" cy="4967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Mendelson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B33F05-9918-B005-BA85-F6FB9EFB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-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A462F56-837D-347F-CBF4-0A69E3295585}"/>
              </a:ext>
            </a:extLst>
          </p:cNvPr>
          <p:cNvSpPr/>
          <p:nvPr/>
        </p:nvSpPr>
        <p:spPr>
          <a:xfrm rot="1246635">
            <a:off x="1041934" y="2426461"/>
            <a:ext cx="2834505" cy="2679251"/>
          </a:xfrm>
          <a:custGeom>
            <a:avLst/>
            <a:gdLst>
              <a:gd name="connsiteX0" fmla="*/ 2240280 w 2240280"/>
              <a:gd name="connsiteY0" fmla="*/ 2011680 h 2011680"/>
              <a:gd name="connsiteX1" fmla="*/ 0 w 2240280"/>
              <a:gd name="connsiteY1" fmla="*/ 1508760 h 2011680"/>
              <a:gd name="connsiteX2" fmla="*/ 1028700 w 2240280"/>
              <a:gd name="connsiteY2" fmla="*/ 0 h 2011680"/>
              <a:gd name="connsiteX3" fmla="*/ 2240280 w 2240280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280" h="2011680">
                <a:moveTo>
                  <a:pt x="2240280" y="2011680"/>
                </a:moveTo>
                <a:lnTo>
                  <a:pt x="0" y="1508760"/>
                </a:lnTo>
                <a:lnTo>
                  <a:pt x="1028700" y="0"/>
                </a:lnTo>
                <a:lnTo>
                  <a:pt x="2240280" y="2011680"/>
                </a:lnTo>
                <a:close/>
              </a:path>
            </a:pathLst>
          </a:custGeom>
          <a:solidFill>
            <a:srgbClr val="B4E5A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blue surface&#10;&#10;Description automatically generated">
            <a:extLst>
              <a:ext uri="{FF2B5EF4-FFF2-40B4-BE49-F238E27FC236}">
                <a16:creationId xmlns:a16="http://schemas.microsoft.com/office/drawing/2014/main" id="{BBD1043F-4D2B-AF59-E863-A55FF0A8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539433"/>
            <a:ext cx="2586145" cy="2586145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B3B3B8-D2C3-597A-5570-57D98CA0B11C}"/>
              </a:ext>
            </a:extLst>
          </p:cNvPr>
          <p:cNvSpPr>
            <a:spLocks/>
          </p:cNvSpPr>
          <p:nvPr/>
        </p:nvSpPr>
        <p:spPr>
          <a:xfrm>
            <a:off x="5600620" y="2905857"/>
            <a:ext cx="6591380" cy="2320205"/>
          </a:xfrm>
          <a:prstGeom prst="rect">
            <a:avLst/>
          </a:prstGeom>
          <a:solidFill>
            <a:srgbClr val="196B2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84EB-E59C-8CF4-9B19-5EA6C287E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221" y="3110960"/>
            <a:ext cx="6329767" cy="959823"/>
          </a:xfrm>
        </p:spPr>
        <p:txBody>
          <a:bodyPr anchor="t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search for indirect ecological effects of evolution</a:t>
            </a:r>
            <a:r>
              <a:rPr lang="en-US" sz="2800" b="1" kern="100" dirty="0">
                <a:solidFill>
                  <a:schemeClr val="bg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pitcher plant rotifers </a:t>
            </a:r>
            <a:endParaRPr lang="en-US" sz="2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16CC94-F3FC-2692-0628-61DB55968404}"/>
              </a:ext>
            </a:extLst>
          </p:cNvPr>
          <p:cNvSpPr txBox="1">
            <a:spLocks/>
          </p:cNvSpPr>
          <p:nvPr/>
        </p:nvSpPr>
        <p:spPr>
          <a:xfrm>
            <a:off x="5737167" y="4227273"/>
            <a:ext cx="4410164" cy="496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Alex A. Mendelson*, Casey P. terHorst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bg1"/>
                </a:solidFill>
                <a:cs typeface="Times New Roman" panose="02020603050405020304" pitchFamily="18" charset="0"/>
              </a:rPr>
              <a:t>California State University, Northridge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CE95300-DAF5-11B9-D1B0-498DD6260676}"/>
              </a:ext>
            </a:extLst>
          </p:cNvPr>
          <p:cNvSpPr/>
          <p:nvPr/>
        </p:nvSpPr>
        <p:spPr>
          <a:xfrm rot="2041283" flipH="1">
            <a:off x="6654146" y="1603369"/>
            <a:ext cx="1832243" cy="2525658"/>
          </a:xfrm>
          <a:prstGeom prst="arc">
            <a:avLst>
              <a:gd name="adj1" fmla="val 13168670"/>
              <a:gd name="adj2" fmla="val 1762684"/>
            </a:avLst>
          </a:prstGeom>
          <a:ln w="57150">
            <a:solidFill>
              <a:srgbClr val="CAE73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F567641-11DB-4DDB-05BF-B0A2B82C6EF5}"/>
              </a:ext>
            </a:extLst>
          </p:cNvPr>
          <p:cNvSpPr/>
          <p:nvPr/>
        </p:nvSpPr>
        <p:spPr>
          <a:xfrm rot="14965854">
            <a:off x="8542066" y="4000211"/>
            <a:ext cx="1516882" cy="2561717"/>
          </a:xfrm>
          <a:prstGeom prst="arc">
            <a:avLst>
              <a:gd name="adj1" fmla="val 9665983"/>
              <a:gd name="adj2" fmla="val 17155676"/>
            </a:avLst>
          </a:prstGeom>
          <a:ln w="57150">
            <a:solidFill>
              <a:srgbClr val="CAE739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  <a:gd name="connsiteX3" fmla="*/ 2008339 w 2491007"/>
                      <a:gd name="connsiteY3" fmla="*/ 1760657 h 2916195"/>
                      <a:gd name="connsiteX4" fmla="*/ 1615125 w 2491007"/>
                      <a:gd name="connsiteY4" fmla="*/ 1604699 h 2916195"/>
                      <a:gd name="connsiteX5" fmla="*/ 1245504 w 2491007"/>
                      <a:gd name="connsiteY5" fmla="*/ 1458098 h 2916195"/>
                      <a:gd name="connsiteX6" fmla="*/ 1236201 w 2491007"/>
                      <a:gd name="connsiteY6" fmla="*/ 1001357 h 2916195"/>
                      <a:gd name="connsiteX7" fmla="*/ 1226899 w 2491007"/>
                      <a:gd name="connsiteY7" fmla="*/ 544616 h 2916195"/>
                      <a:gd name="connsiteX8" fmla="*/ 1215815 w 2491007"/>
                      <a:gd name="connsiteY8" fmla="*/ 414 h 2916195"/>
                      <a:gd name="connsiteX0" fmla="*/ 1215815 w 2491007"/>
                      <a:gd name="connsiteY0" fmla="*/ 414 h 2916195"/>
                      <a:gd name="connsiteX1" fmla="*/ 2316839 w 2491007"/>
                      <a:gd name="connsiteY1" fmla="*/ 714438 h 2916195"/>
                      <a:gd name="connsiteX2" fmla="*/ 2425145 w 2491007"/>
                      <a:gd name="connsiteY2" fmla="*/ 1925972 h 291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91007" h="2916195" stroke="0" extrusionOk="0">
                        <a:moveTo>
                          <a:pt x="1215815" y="414"/>
                        </a:moveTo>
                        <a:cubicBezTo>
                          <a:pt x="1582586" y="-63674"/>
                          <a:pt x="2023687" y="284677"/>
                          <a:pt x="2316839" y="714438"/>
                        </a:cubicBezTo>
                        <a:cubicBezTo>
                          <a:pt x="2595704" y="1100120"/>
                          <a:pt x="2445677" y="1526028"/>
                          <a:pt x="2425145" y="1925972"/>
                        </a:cubicBezTo>
                        <a:cubicBezTo>
                          <a:pt x="2317838" y="1886004"/>
                          <a:pt x="2136513" y="1811141"/>
                          <a:pt x="2008339" y="1760657"/>
                        </a:cubicBezTo>
                        <a:cubicBezTo>
                          <a:pt x="1880165" y="1710173"/>
                          <a:pt x="1799813" y="1673922"/>
                          <a:pt x="1615125" y="1604699"/>
                        </a:cubicBezTo>
                        <a:cubicBezTo>
                          <a:pt x="1430437" y="1535476"/>
                          <a:pt x="1346590" y="1470904"/>
                          <a:pt x="1245504" y="1458098"/>
                        </a:cubicBezTo>
                        <a:cubicBezTo>
                          <a:pt x="1190177" y="1325081"/>
                          <a:pt x="1290548" y="1177755"/>
                          <a:pt x="1236201" y="1001357"/>
                        </a:cubicBezTo>
                        <a:cubicBezTo>
                          <a:pt x="1181854" y="824959"/>
                          <a:pt x="1283583" y="771762"/>
                          <a:pt x="1226899" y="544616"/>
                        </a:cubicBezTo>
                        <a:cubicBezTo>
                          <a:pt x="1170214" y="317470"/>
                          <a:pt x="1257819" y="125940"/>
                          <a:pt x="1215815" y="414"/>
                        </a:cubicBezTo>
                        <a:close/>
                      </a:path>
                      <a:path w="2491007" h="2916195" fill="none" extrusionOk="0">
                        <a:moveTo>
                          <a:pt x="1215815" y="414"/>
                        </a:moveTo>
                        <a:cubicBezTo>
                          <a:pt x="1794877" y="18806"/>
                          <a:pt x="1986847" y="244653"/>
                          <a:pt x="2316839" y="714438"/>
                        </a:cubicBezTo>
                        <a:cubicBezTo>
                          <a:pt x="2591517" y="1153473"/>
                          <a:pt x="2595035" y="1602259"/>
                          <a:pt x="2425145" y="192597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terHorst Lab Research">
            <a:extLst>
              <a:ext uri="{FF2B5EF4-FFF2-40B4-BE49-F238E27FC236}">
                <a16:creationId xmlns:a16="http://schemas.microsoft.com/office/drawing/2014/main" id="{520A6C2D-D733-92DB-E9DF-C17C1FCA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8" y="4168511"/>
            <a:ext cx="1547715" cy="9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7C45FB-16CD-E4AB-3FCA-71ED8520DE87}"/>
              </a:ext>
            </a:extLst>
          </p:cNvPr>
          <p:cNvGrpSpPr/>
          <p:nvPr/>
        </p:nvGrpSpPr>
        <p:grpSpPr>
          <a:xfrm>
            <a:off x="1082257" y="4239470"/>
            <a:ext cx="3251200" cy="1201690"/>
            <a:chOff x="5283200" y="4117736"/>
            <a:chExt cx="3251200" cy="1201690"/>
          </a:xfrm>
        </p:grpSpPr>
        <p:pic>
          <p:nvPicPr>
            <p:cNvPr id="3" name="Picture 2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7FFA0E5B-8236-1B05-650E-B44A31B39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4" name="Picture 3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9492922B-0890-CA65-F440-10C82C5E7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A0187-130D-9967-0888-78F5D7FC635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Microbes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54440-4285-EDC2-0403-DF429529FA1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AE49A1B3-394E-11BE-BB4B-D569FE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78990" y="2116135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9C2529F-8C5B-6BD3-2459-5FA359A4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3498033" y="2411516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D5022-78EB-0093-62EF-0AEA59DDEC5E}"/>
              </a:ext>
            </a:extLst>
          </p:cNvPr>
          <p:cNvSpPr txBox="1"/>
          <p:nvPr/>
        </p:nvSpPr>
        <p:spPr>
          <a:xfrm>
            <a:off x="1848096" y="165657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1D8B-708F-B649-3E88-52E2B8AF7588}"/>
              </a:ext>
            </a:extLst>
          </p:cNvPr>
          <p:cNvSpPr txBox="1"/>
          <p:nvPr/>
        </p:nvSpPr>
        <p:spPr>
          <a:xfrm>
            <a:off x="672271" y="2948435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Rotifers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54D-2F5D-948D-9B4F-4981DB2C4570}"/>
              </a:ext>
            </a:extLst>
          </p:cNvPr>
          <p:cNvSpPr txBox="1"/>
          <p:nvPr/>
        </p:nvSpPr>
        <p:spPr>
          <a:xfrm>
            <a:off x="3005748" y="2987434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F9B3E-9C0D-0367-D99E-2450EAD5121F}"/>
              </a:ext>
            </a:extLst>
          </p:cNvPr>
          <p:cNvSpPr/>
          <p:nvPr/>
        </p:nvSpPr>
        <p:spPr>
          <a:xfrm>
            <a:off x="672271" y="1664995"/>
            <a:ext cx="4112141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D0FDD7E-8D33-22BE-28B0-8A27D183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3876297" y="2117418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9DCA99C-320E-7A86-35FD-7D9BA9C5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3955858" y="2596086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6BAD8A-9A7C-46CB-20FC-C24C1768F208}"/>
              </a:ext>
            </a:extLst>
          </p:cNvPr>
          <p:cNvCxnSpPr>
            <a:cxnSpLocks/>
          </p:cNvCxnSpPr>
          <p:nvPr/>
        </p:nvCxnSpPr>
        <p:spPr>
          <a:xfrm>
            <a:off x="2680400" y="3512976"/>
            <a:ext cx="0" cy="5640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B82506-E37A-D5AD-35E7-FEF30B6B577F}"/>
              </a:ext>
            </a:extLst>
          </p:cNvPr>
          <p:cNvCxnSpPr>
            <a:cxnSpLocks/>
          </p:cNvCxnSpPr>
          <p:nvPr/>
        </p:nvCxnSpPr>
        <p:spPr>
          <a:xfrm>
            <a:off x="2090057" y="2909955"/>
            <a:ext cx="1344948" cy="725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9CE894-07B5-7B6B-A4C0-B4C6A82C2021}"/>
              </a:ext>
            </a:extLst>
          </p:cNvPr>
          <p:cNvSpPr txBox="1"/>
          <p:nvPr/>
        </p:nvSpPr>
        <p:spPr>
          <a:xfrm>
            <a:off x="1846805" y="242289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2AD884-B003-97A7-409E-6B9AC09F290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Natural Competitor: </a:t>
            </a:r>
            <a:r>
              <a:rPr lang="en-US" sz="3600" i="1" dirty="0"/>
              <a:t>Tetrahymena </a:t>
            </a:r>
            <a:r>
              <a:rPr lang="en-US" sz="3600" dirty="0"/>
              <a:t>sp.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7217B7-1F5A-C21F-EDE3-08709DFAD5E9}"/>
              </a:ext>
            </a:extLst>
          </p:cNvPr>
          <p:cNvSpPr/>
          <p:nvPr/>
        </p:nvSpPr>
        <p:spPr>
          <a:xfrm>
            <a:off x="5378564" y="1664995"/>
            <a:ext cx="2937787" cy="29377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1A845E6-AE42-48EE-F0D0-F0C7B4E9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05626" y="2046510"/>
            <a:ext cx="2919460" cy="21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633D779D-1072-32FA-F6C9-C93283E169D6}"/>
              </a:ext>
            </a:extLst>
          </p:cNvPr>
          <p:cNvSpPr txBox="1">
            <a:spLocks/>
          </p:cNvSpPr>
          <p:nvPr/>
        </p:nvSpPr>
        <p:spPr>
          <a:xfrm>
            <a:off x="5362699" y="4262216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Brian Farley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17DD50C-8C0C-F956-EA3A-DCE73A5F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05" y="1646171"/>
            <a:ext cx="2845982" cy="29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0AF7FC85-F618-00C5-14E8-1D7C3100EBBA}"/>
              </a:ext>
            </a:extLst>
          </p:cNvPr>
          <p:cNvSpPr txBox="1">
            <a:spLocks/>
          </p:cNvSpPr>
          <p:nvPr/>
        </p:nvSpPr>
        <p:spPr>
          <a:xfrm>
            <a:off x="8547305" y="4239470"/>
            <a:ext cx="2658363" cy="375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Tsukii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75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B731-7668-A8CD-6858-279DF9BC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EB800-7D34-55D2-1E7B-B343865DD990}"/>
              </a:ext>
            </a:extLst>
          </p:cNvPr>
          <p:cNvSpPr txBox="1"/>
          <p:nvPr/>
        </p:nvSpPr>
        <p:spPr>
          <a:xfrm>
            <a:off x="1154349" y="1511029"/>
            <a:ext cx="859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Do populations of </a:t>
            </a:r>
            <a:r>
              <a:rPr lang="en-US" sz="2400" i="1" dirty="0"/>
              <a:t>H. rosa</a:t>
            </a:r>
            <a:r>
              <a:rPr lang="en-US" sz="2400" dirty="0"/>
              <a:t> evolve in response to temperature?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758517-CFB3-2025-6D8B-C9D77E19D554}"/>
              </a:ext>
            </a:extLst>
          </p:cNvPr>
          <p:cNvSpPr txBox="1">
            <a:spLocks/>
          </p:cNvSpPr>
          <p:nvPr/>
        </p:nvSpPr>
        <p:spPr>
          <a:xfrm>
            <a:off x="890960" y="135089"/>
            <a:ext cx="10817157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Do populations of </a:t>
            </a:r>
            <a:r>
              <a:rPr lang="en-US" sz="3600" i="1" dirty="0"/>
              <a:t>H. rosa</a:t>
            </a:r>
            <a:r>
              <a:rPr lang="en-US" sz="3600" dirty="0"/>
              <a:t> evolve in response to temperature?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6E520-3A7D-1939-FF2F-A4A6E157876A}"/>
              </a:ext>
            </a:extLst>
          </p:cNvPr>
          <p:cNvSpPr txBox="1"/>
          <p:nvPr/>
        </p:nvSpPr>
        <p:spPr>
          <a:xfrm>
            <a:off x="1162264" y="3291191"/>
            <a:ext cx="7685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 Are there evolution-mediated effects of temperature on competition between </a:t>
            </a:r>
            <a:r>
              <a:rPr lang="en-US" sz="2400" i="1" dirty="0"/>
              <a:t>H. rosa</a:t>
            </a:r>
            <a:r>
              <a:rPr lang="en-US" sz="2400" dirty="0"/>
              <a:t> and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C35A7-CF6C-0002-5370-43CB41F5DE97}"/>
              </a:ext>
            </a:extLst>
          </p:cNvPr>
          <p:cNvSpPr txBox="1"/>
          <p:nvPr/>
        </p:nvSpPr>
        <p:spPr>
          <a:xfrm>
            <a:off x="1154349" y="2401110"/>
            <a:ext cx="1029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  Are populations of </a:t>
            </a:r>
            <a:r>
              <a:rPr lang="en-US" sz="2400" i="1" dirty="0"/>
              <a:t>H. rosa</a:t>
            </a:r>
            <a:r>
              <a:rPr lang="en-US" sz="2400" dirty="0"/>
              <a:t> affected by competition with </a:t>
            </a:r>
            <a:r>
              <a:rPr lang="en-US" sz="2400" i="1" dirty="0"/>
              <a:t>Tetrahymena</a:t>
            </a:r>
            <a:r>
              <a:rPr lang="en-US" sz="2400" dirty="0"/>
              <a:t> sp.?</a:t>
            </a:r>
          </a:p>
        </p:txBody>
      </p:sp>
    </p:spTree>
    <p:extLst>
      <p:ext uri="{BB962C8B-B14F-4D97-AF65-F5344CB8AC3E}">
        <p14:creationId xmlns:p14="http://schemas.microsoft.com/office/powerpoint/2010/main" val="213205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32B5D8-C4EF-D77B-D296-B0FCAE2E3B7D}"/>
              </a:ext>
            </a:extLst>
          </p:cNvPr>
          <p:cNvGrpSpPr/>
          <p:nvPr/>
        </p:nvGrpSpPr>
        <p:grpSpPr>
          <a:xfrm>
            <a:off x="7275521" y="886724"/>
            <a:ext cx="4762500" cy="3810000"/>
            <a:chOff x="7204400" y="224251"/>
            <a:chExt cx="4762500" cy="3810000"/>
          </a:xfrm>
        </p:grpSpPr>
        <p:pic>
          <p:nvPicPr>
            <p:cNvPr id="14338" name="Picture 2" descr="Apalachicola National Forest – Travel guide at Wikivoyage">
              <a:extLst>
                <a:ext uri="{FF2B5EF4-FFF2-40B4-BE49-F238E27FC236}">
                  <a16:creationId xmlns:a16="http://schemas.microsoft.com/office/drawing/2014/main" id="{550D16DD-9DE9-70CE-8365-9B5CE1DDF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400" y="224251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89925-8F87-52FF-C241-96572CC402AB}"/>
                </a:ext>
              </a:extLst>
            </p:cNvPr>
            <p:cNvSpPr/>
            <p:nvPr/>
          </p:nvSpPr>
          <p:spPr>
            <a:xfrm>
              <a:off x="8901405" y="739308"/>
              <a:ext cx="475861" cy="3710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2C7591-477E-5A74-DC5D-8928A61F7168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1B19D087-BC8D-8C54-C0D8-080EF3E8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r="33974"/>
          <a:stretch/>
        </p:blipFill>
        <p:spPr>
          <a:xfrm>
            <a:off x="348926" y="1270058"/>
            <a:ext cx="2620736" cy="429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E46A0-25AB-1B39-2487-537B5C850523}"/>
              </a:ext>
            </a:extLst>
          </p:cNvPr>
          <p:cNvSpPr txBox="1"/>
          <p:nvPr/>
        </p:nvSpPr>
        <p:spPr>
          <a:xfrm>
            <a:off x="5578129" y="3115969"/>
            <a:ext cx="3786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each of 2 sites:</a:t>
            </a:r>
          </a:p>
          <a:p>
            <a:endParaRPr lang="en-US" sz="2000" dirty="0"/>
          </a:p>
          <a:p>
            <a:r>
              <a:rPr lang="en-US" sz="2000" dirty="0"/>
              <a:t>Sample 5 leaves of different plants that contain </a:t>
            </a:r>
            <a:r>
              <a:rPr lang="en-US" sz="2000" i="1" dirty="0"/>
              <a:t>H. rosa</a:t>
            </a:r>
            <a:endParaRPr lang="en-US" sz="2000" dirty="0"/>
          </a:p>
        </p:txBody>
      </p:sp>
      <p:pic>
        <p:nvPicPr>
          <p:cNvPr id="11" name="Picture 4" descr="Falcon® Conical Tubes, 50 mL | STEMCELL Technologies">
            <a:extLst>
              <a:ext uri="{FF2B5EF4-FFF2-40B4-BE49-F238E27FC236}">
                <a16:creationId xmlns:a16="http://schemas.microsoft.com/office/drawing/2014/main" id="{819512A0-2D8E-5805-CAA1-42C57546D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99828" y="2275911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FED7E2FB-7CBA-47F6-8E68-BA8E407E74F4}"/>
              </a:ext>
            </a:extLst>
          </p:cNvPr>
          <p:cNvSpPr/>
          <p:nvPr/>
        </p:nvSpPr>
        <p:spPr>
          <a:xfrm>
            <a:off x="2852856" y="1537388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7015-5EA3-3CB5-A913-9197DC207388}"/>
              </a:ext>
            </a:extLst>
          </p:cNvPr>
          <p:cNvSpPr txBox="1"/>
          <p:nvPr/>
        </p:nvSpPr>
        <p:spPr>
          <a:xfrm>
            <a:off x="2969662" y="107000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</p:spTree>
    <p:extLst>
      <p:ext uri="{BB962C8B-B14F-4D97-AF65-F5344CB8AC3E}">
        <p14:creationId xmlns:p14="http://schemas.microsoft.com/office/powerpoint/2010/main" val="298034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1B19D087-BC8D-8C54-C0D8-080EF3E82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r="33974"/>
          <a:stretch/>
        </p:blipFill>
        <p:spPr>
          <a:xfrm>
            <a:off x="348926" y="1270058"/>
            <a:ext cx="2620736" cy="4298929"/>
          </a:xfrm>
          <a:prstGeom prst="rect">
            <a:avLst/>
          </a:prstGeom>
        </p:spPr>
      </p:pic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99828" y="2275911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52856" y="1537388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69662" y="107000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68320" y="1790394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96321" y="3145566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B37D2BC-37E3-007C-5185-6A0715026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7" t="14514" r="9992"/>
          <a:stretch/>
        </p:blipFill>
        <p:spPr bwMode="auto">
          <a:xfrm>
            <a:off x="9489233" y="1270058"/>
            <a:ext cx="2353841" cy="437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603995" y="3145566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856469" y="2335606"/>
            <a:ext cx="1381747" cy="1397223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829993" y="1374419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690324" y="1859883"/>
            <a:ext cx="203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90317" y="4176759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38628" y="4176760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82067" y="5320709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408985" y="5259983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69426" y="5216323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94965" y="5252413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73513" y="5246386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99379" y="5201574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905314" y="4910639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43138" y="485098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86026" y="4542988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715331" y="502097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321485" y="4992215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321484" y="461419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38504" y="4767218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53166" y="435827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57009" y="5006795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78477" y="429389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77616" y="44649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501705" y="4354697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86466" y="509524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99289" y="5035222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214234" y="4474377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5034568" y="4241958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65794" y="4874098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65133" y="498999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205813" y="504948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831859" y="478362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73131" y="4750094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67610" y="4260319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89763" y="4603092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46959" y="4179806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117598" y="4559816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550C5-C04C-79E5-9C9B-525AB2F30461}"/>
              </a:ext>
            </a:extLst>
          </p:cNvPr>
          <p:cNvSpPr txBox="1"/>
          <p:nvPr/>
        </p:nvSpPr>
        <p:spPr>
          <a:xfrm>
            <a:off x="9489232" y="5720367"/>
            <a:ext cx="235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Pulled glass pipette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8002834" y="5188482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/>
      <p:bldP spid="17" grpId="0" animBg="1"/>
      <p:bldP spid="59" grpId="0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1B19D087-BC8D-8C54-C0D8-080EF3E82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r="33974"/>
          <a:stretch/>
        </p:blipFill>
        <p:spPr>
          <a:xfrm>
            <a:off x="348926" y="1270058"/>
            <a:ext cx="2620736" cy="4298929"/>
          </a:xfrm>
          <a:prstGeom prst="rect">
            <a:avLst/>
          </a:prstGeom>
        </p:spPr>
      </p:pic>
      <p:pic>
        <p:nvPicPr>
          <p:cNvPr id="14340" name="Picture 4" descr="Falcon® Conical Tubes, 50 mL | STEMCELL Technologies">
            <a:extLst>
              <a:ext uri="{FF2B5EF4-FFF2-40B4-BE49-F238E27FC236}">
                <a16:creationId xmlns:a16="http://schemas.microsoft.com/office/drawing/2014/main" id="{F624F42C-0D6F-AD21-7960-2D72B3D9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6" t="1349" r="35677" b="12410"/>
          <a:stretch/>
        </p:blipFill>
        <p:spPr bwMode="auto">
          <a:xfrm>
            <a:off x="3899828" y="2275911"/>
            <a:ext cx="1412034" cy="27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D7DC68E-324D-08DE-F8C7-9DAD9E5C5AF4}"/>
              </a:ext>
            </a:extLst>
          </p:cNvPr>
          <p:cNvSpPr/>
          <p:nvPr/>
        </p:nvSpPr>
        <p:spPr>
          <a:xfrm>
            <a:off x="2852856" y="1537388"/>
            <a:ext cx="1859319" cy="1973437"/>
          </a:xfrm>
          <a:prstGeom prst="arc">
            <a:avLst>
              <a:gd name="adj1" fmla="val 14204873"/>
              <a:gd name="adj2" fmla="val 2058203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D4258-8BEA-6B5E-2663-48E6261886F8}"/>
              </a:ext>
            </a:extLst>
          </p:cNvPr>
          <p:cNvSpPr txBox="1"/>
          <p:nvPr/>
        </p:nvSpPr>
        <p:spPr>
          <a:xfrm>
            <a:off x="2969662" y="107000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Leaf water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4D0B5B-CB30-48BA-A100-BF6A8FBF39E1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Field Sampling and Isolation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A5E0BAA-798A-DBB8-90B2-E969C0A7558E}"/>
              </a:ext>
            </a:extLst>
          </p:cNvPr>
          <p:cNvSpPr/>
          <p:nvPr/>
        </p:nvSpPr>
        <p:spPr>
          <a:xfrm rot="20268291">
            <a:off x="4768320" y="1790394"/>
            <a:ext cx="1859319" cy="1973437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A9AABCB5-D317-EE68-BF1B-0DF3E699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5896321" y="3145566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tri Dish - 2.9&quot; Diameter, 0.5&quot; Depth - Polypropylene Plastic — Eisco Labs">
            <a:extLst>
              <a:ext uri="{FF2B5EF4-FFF2-40B4-BE49-F238E27FC236}">
                <a16:creationId xmlns:a16="http://schemas.microsoft.com/office/drawing/2014/main" id="{8FAF82F3-84C9-6E73-A0EC-B1CBE817B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15268" r="12936" b="20526"/>
          <a:stretch/>
        </p:blipFill>
        <p:spPr bwMode="auto">
          <a:xfrm>
            <a:off x="7603995" y="3145566"/>
            <a:ext cx="1512983" cy="8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2F3D5DBC-842F-FB6B-C4ED-97359867F3BF}"/>
              </a:ext>
            </a:extLst>
          </p:cNvPr>
          <p:cNvSpPr/>
          <p:nvPr/>
        </p:nvSpPr>
        <p:spPr>
          <a:xfrm rot="19191331">
            <a:off x="6856469" y="2335606"/>
            <a:ext cx="1381747" cy="1397223"/>
          </a:xfrm>
          <a:prstGeom prst="arc">
            <a:avLst>
              <a:gd name="adj1" fmla="val 14062064"/>
              <a:gd name="adj2" fmla="val 197426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563A5-20A4-83E0-E3DE-7790673EAEC9}"/>
              </a:ext>
            </a:extLst>
          </p:cNvPr>
          <p:cNvSpPr txBox="1"/>
          <p:nvPr/>
        </p:nvSpPr>
        <p:spPr>
          <a:xfrm>
            <a:off x="4829993" y="1374419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1st Isolation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BDECD-1DB8-DE37-B359-13C36014F9EB}"/>
              </a:ext>
            </a:extLst>
          </p:cNvPr>
          <p:cNvSpPr txBox="1"/>
          <p:nvPr/>
        </p:nvSpPr>
        <p:spPr>
          <a:xfrm>
            <a:off x="6690324" y="1859883"/>
            <a:ext cx="203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2nd Isolation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2D7A8-79A6-AF77-2BBC-4D600F59461A}"/>
              </a:ext>
            </a:extLst>
          </p:cNvPr>
          <p:cNvSpPr/>
          <p:nvPr/>
        </p:nvSpPr>
        <p:spPr>
          <a:xfrm>
            <a:off x="4090317" y="4176759"/>
            <a:ext cx="1243715" cy="1243715"/>
          </a:xfrm>
          <a:prstGeom prst="rect">
            <a:avLst/>
          </a:prstGeom>
          <a:solidFill>
            <a:srgbClr val="FFFFFF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B24B9-1C78-94E6-974E-7991E17E21A4}"/>
              </a:ext>
            </a:extLst>
          </p:cNvPr>
          <p:cNvSpPr/>
          <p:nvPr/>
        </p:nvSpPr>
        <p:spPr>
          <a:xfrm>
            <a:off x="7738628" y="4176760"/>
            <a:ext cx="1243715" cy="12437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413C65-52BB-262A-53D2-F63F8891A626}"/>
              </a:ext>
            </a:extLst>
          </p:cNvPr>
          <p:cNvSpPr/>
          <p:nvPr/>
        </p:nvSpPr>
        <p:spPr>
          <a:xfrm rot="593538">
            <a:off x="4282067" y="5320709"/>
            <a:ext cx="342900" cy="75184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4B04F-F9A7-E843-8824-0CF8FB190949}"/>
              </a:ext>
            </a:extLst>
          </p:cNvPr>
          <p:cNvSpPr/>
          <p:nvPr/>
        </p:nvSpPr>
        <p:spPr>
          <a:xfrm rot="1009816">
            <a:off x="4408985" y="5259983"/>
            <a:ext cx="342900" cy="9621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F21F8B-733A-3C75-0161-559E366FF697}"/>
              </a:ext>
            </a:extLst>
          </p:cNvPr>
          <p:cNvSpPr/>
          <p:nvPr/>
        </p:nvSpPr>
        <p:spPr>
          <a:xfrm rot="20267691">
            <a:off x="4669426" y="5216323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EB8816-5604-F986-21B2-80475F7A7D82}"/>
              </a:ext>
            </a:extLst>
          </p:cNvPr>
          <p:cNvSpPr/>
          <p:nvPr/>
        </p:nvSpPr>
        <p:spPr>
          <a:xfrm rot="738642">
            <a:off x="4894965" y="5252413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654947-ABE0-EDF1-71FA-1954C44A968B}"/>
              </a:ext>
            </a:extLst>
          </p:cNvPr>
          <p:cNvSpPr/>
          <p:nvPr/>
        </p:nvSpPr>
        <p:spPr>
          <a:xfrm rot="20911114">
            <a:off x="5073513" y="5246386"/>
            <a:ext cx="233900" cy="140157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2A67A8-B59C-B8D0-CBB4-E4D30D9D6B79}"/>
              </a:ext>
            </a:extLst>
          </p:cNvPr>
          <p:cNvSpPr/>
          <p:nvPr/>
        </p:nvSpPr>
        <p:spPr>
          <a:xfrm rot="20348142">
            <a:off x="4099379" y="5201574"/>
            <a:ext cx="342900" cy="180476"/>
          </a:xfrm>
          <a:prstGeom prst="ellipse">
            <a:avLst/>
          </a:prstGeom>
          <a:solidFill>
            <a:srgbClr val="524B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155848-582A-2760-9CC4-E7C0D03469D9}"/>
              </a:ext>
            </a:extLst>
          </p:cNvPr>
          <p:cNvSpPr/>
          <p:nvPr/>
        </p:nvSpPr>
        <p:spPr>
          <a:xfrm rot="20911114">
            <a:off x="4905314" y="4910639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13A88E-0AD4-3333-2DF4-E9C6524EEDC8}"/>
              </a:ext>
            </a:extLst>
          </p:cNvPr>
          <p:cNvSpPr/>
          <p:nvPr/>
        </p:nvSpPr>
        <p:spPr>
          <a:xfrm rot="3199562">
            <a:off x="4543138" y="485098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4E5704-BD4A-C31A-2BC7-601B1419E4B9}"/>
              </a:ext>
            </a:extLst>
          </p:cNvPr>
          <p:cNvSpPr/>
          <p:nvPr/>
        </p:nvSpPr>
        <p:spPr>
          <a:xfrm rot="548053">
            <a:off x="4886026" y="4542988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C1B107-F83B-BC5D-69D1-B79865185991}"/>
              </a:ext>
            </a:extLst>
          </p:cNvPr>
          <p:cNvSpPr/>
          <p:nvPr/>
        </p:nvSpPr>
        <p:spPr>
          <a:xfrm rot="19446037">
            <a:off x="4715331" y="502097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2C1867-4F24-DD27-A8AF-4F6ED8969FE9}"/>
              </a:ext>
            </a:extLst>
          </p:cNvPr>
          <p:cNvSpPr/>
          <p:nvPr/>
        </p:nvSpPr>
        <p:spPr>
          <a:xfrm rot="19446037">
            <a:off x="4321485" y="4992215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E7E80C-8B62-99CE-D93C-DB86AD8DB811}"/>
              </a:ext>
            </a:extLst>
          </p:cNvPr>
          <p:cNvSpPr/>
          <p:nvPr/>
        </p:nvSpPr>
        <p:spPr>
          <a:xfrm rot="2905502">
            <a:off x="4321484" y="461419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F2B5B9-B6B0-892B-C033-E211F57B47C3}"/>
              </a:ext>
            </a:extLst>
          </p:cNvPr>
          <p:cNvSpPr/>
          <p:nvPr/>
        </p:nvSpPr>
        <p:spPr>
          <a:xfrm rot="1626068">
            <a:off x="4438504" y="4767218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6FEA7A-9BCA-F845-6588-3D0DAD64E4E5}"/>
              </a:ext>
            </a:extLst>
          </p:cNvPr>
          <p:cNvSpPr/>
          <p:nvPr/>
        </p:nvSpPr>
        <p:spPr>
          <a:xfrm rot="1626068">
            <a:off x="5153166" y="435827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574A28-3782-7655-619C-4B53245CAB75}"/>
              </a:ext>
            </a:extLst>
          </p:cNvPr>
          <p:cNvSpPr/>
          <p:nvPr/>
        </p:nvSpPr>
        <p:spPr>
          <a:xfrm rot="19077477">
            <a:off x="5057009" y="5006795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777BC-E4D4-83D3-436C-3468BE69DF6C}"/>
              </a:ext>
            </a:extLst>
          </p:cNvPr>
          <p:cNvSpPr/>
          <p:nvPr/>
        </p:nvSpPr>
        <p:spPr>
          <a:xfrm rot="302628">
            <a:off x="4278477" y="4293893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09D7BA-535C-26B9-E626-8E05443DF6C9}"/>
              </a:ext>
            </a:extLst>
          </p:cNvPr>
          <p:cNvSpPr/>
          <p:nvPr/>
        </p:nvSpPr>
        <p:spPr>
          <a:xfrm rot="20132300">
            <a:off x="4577616" y="446494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1075C586-B0BB-E338-658E-26EBE9E24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187640">
            <a:off x="4501705" y="4354697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997A9-279F-474E-3D05-3F1BA14B7E94}"/>
              </a:ext>
            </a:extLst>
          </p:cNvPr>
          <p:cNvSpPr/>
          <p:nvPr/>
        </p:nvSpPr>
        <p:spPr>
          <a:xfrm>
            <a:off x="4386466" y="5095240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CDE133-6A74-4B34-4CF2-368E3CFEFFE4}"/>
              </a:ext>
            </a:extLst>
          </p:cNvPr>
          <p:cNvSpPr/>
          <p:nvPr/>
        </p:nvSpPr>
        <p:spPr>
          <a:xfrm rot="7261827">
            <a:off x="4799289" y="5035222"/>
            <a:ext cx="589549" cy="132080"/>
          </a:xfrm>
          <a:custGeom>
            <a:avLst/>
            <a:gdLst>
              <a:gd name="connsiteX0" fmla="*/ 2654 w 589549"/>
              <a:gd name="connsiteY0" fmla="*/ 132080 h 132080"/>
              <a:gd name="connsiteX1" fmla="*/ 114 w 589549"/>
              <a:gd name="connsiteY1" fmla="*/ 119380 h 132080"/>
              <a:gd name="connsiteX2" fmla="*/ 7734 w 589549"/>
              <a:gd name="connsiteY2" fmla="*/ 99060 h 132080"/>
              <a:gd name="connsiteX3" fmla="*/ 73774 w 589549"/>
              <a:gd name="connsiteY3" fmla="*/ 78740 h 132080"/>
              <a:gd name="connsiteX4" fmla="*/ 111874 w 589549"/>
              <a:gd name="connsiteY4" fmla="*/ 88900 h 132080"/>
              <a:gd name="connsiteX5" fmla="*/ 137274 w 589549"/>
              <a:gd name="connsiteY5" fmla="*/ 99060 h 132080"/>
              <a:gd name="connsiteX6" fmla="*/ 180454 w 589549"/>
              <a:gd name="connsiteY6" fmla="*/ 96520 h 132080"/>
              <a:gd name="connsiteX7" fmla="*/ 208394 w 589549"/>
              <a:gd name="connsiteY7" fmla="*/ 53340 h 132080"/>
              <a:gd name="connsiteX8" fmla="*/ 216014 w 589549"/>
              <a:gd name="connsiteY8" fmla="*/ 35560 h 132080"/>
              <a:gd name="connsiteX9" fmla="*/ 241414 w 589549"/>
              <a:gd name="connsiteY9" fmla="*/ 10160 h 132080"/>
              <a:gd name="connsiteX10" fmla="*/ 251574 w 589549"/>
              <a:gd name="connsiteY10" fmla="*/ 12700 h 132080"/>
              <a:gd name="connsiteX11" fmla="*/ 292214 w 589549"/>
              <a:gd name="connsiteY11" fmla="*/ 45720 h 132080"/>
              <a:gd name="connsiteX12" fmla="*/ 348094 w 589549"/>
              <a:gd name="connsiteY12" fmla="*/ 63500 h 132080"/>
              <a:gd name="connsiteX13" fmla="*/ 464934 w 589549"/>
              <a:gd name="connsiteY13" fmla="*/ 50800 h 132080"/>
              <a:gd name="connsiteX14" fmla="*/ 477634 w 589549"/>
              <a:gd name="connsiteY14" fmla="*/ 27940 h 132080"/>
              <a:gd name="connsiteX15" fmla="*/ 503034 w 589549"/>
              <a:gd name="connsiteY15" fmla="*/ 2540 h 132080"/>
              <a:gd name="connsiteX16" fmla="*/ 525894 w 589549"/>
              <a:gd name="connsiteY16" fmla="*/ 0 h 132080"/>
              <a:gd name="connsiteX17" fmla="*/ 553834 w 589549"/>
              <a:gd name="connsiteY17" fmla="*/ 7620 h 132080"/>
              <a:gd name="connsiteX18" fmla="*/ 586854 w 589549"/>
              <a:gd name="connsiteY18" fmla="*/ 43180 h 132080"/>
              <a:gd name="connsiteX19" fmla="*/ 581774 w 589549"/>
              <a:gd name="connsiteY19" fmla="*/ 88900 h 132080"/>
              <a:gd name="connsiteX20" fmla="*/ 569074 w 589549"/>
              <a:gd name="connsiteY20" fmla="*/ 93980 h 132080"/>
              <a:gd name="connsiteX21" fmla="*/ 543674 w 589549"/>
              <a:gd name="connsiteY21" fmla="*/ 101600 h 132080"/>
              <a:gd name="connsiteX22" fmla="*/ 528434 w 589549"/>
              <a:gd name="connsiteY22" fmla="*/ 109220 h 132080"/>
              <a:gd name="connsiteX23" fmla="*/ 523354 w 589549"/>
              <a:gd name="connsiteY23" fmla="*/ 132080 h 13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549" h="132080">
                <a:moveTo>
                  <a:pt x="2654" y="132080"/>
                </a:moveTo>
                <a:cubicBezTo>
                  <a:pt x="1807" y="127847"/>
                  <a:pt x="-542" y="123647"/>
                  <a:pt x="114" y="119380"/>
                </a:cubicBezTo>
                <a:cubicBezTo>
                  <a:pt x="1214" y="112230"/>
                  <a:pt x="2619" y="104175"/>
                  <a:pt x="7734" y="99060"/>
                </a:cubicBezTo>
                <a:cubicBezTo>
                  <a:pt x="26369" y="80425"/>
                  <a:pt x="49981" y="81912"/>
                  <a:pt x="73774" y="78740"/>
                </a:cubicBezTo>
                <a:cubicBezTo>
                  <a:pt x="86474" y="82127"/>
                  <a:pt x="99356" y="84894"/>
                  <a:pt x="111874" y="88900"/>
                </a:cubicBezTo>
                <a:cubicBezTo>
                  <a:pt x="120559" y="91679"/>
                  <a:pt x="128211" y="98053"/>
                  <a:pt x="137274" y="99060"/>
                </a:cubicBezTo>
                <a:cubicBezTo>
                  <a:pt x="151604" y="100652"/>
                  <a:pt x="166061" y="97367"/>
                  <a:pt x="180454" y="96520"/>
                </a:cubicBezTo>
                <a:cubicBezTo>
                  <a:pt x="192527" y="79618"/>
                  <a:pt x="198037" y="72903"/>
                  <a:pt x="208394" y="53340"/>
                </a:cubicBezTo>
                <a:cubicBezTo>
                  <a:pt x="211411" y="47641"/>
                  <a:pt x="212097" y="40682"/>
                  <a:pt x="216014" y="35560"/>
                </a:cubicBezTo>
                <a:cubicBezTo>
                  <a:pt x="223287" y="26049"/>
                  <a:pt x="241414" y="10160"/>
                  <a:pt x="241414" y="10160"/>
                </a:cubicBezTo>
                <a:cubicBezTo>
                  <a:pt x="244801" y="11007"/>
                  <a:pt x="248559" y="10941"/>
                  <a:pt x="251574" y="12700"/>
                </a:cubicBezTo>
                <a:cubicBezTo>
                  <a:pt x="286828" y="33265"/>
                  <a:pt x="257301" y="22445"/>
                  <a:pt x="292214" y="45720"/>
                </a:cubicBezTo>
                <a:cubicBezTo>
                  <a:pt x="315289" y="61103"/>
                  <a:pt x="320831" y="58956"/>
                  <a:pt x="348094" y="63500"/>
                </a:cubicBezTo>
                <a:cubicBezTo>
                  <a:pt x="372424" y="62486"/>
                  <a:pt x="440751" y="62444"/>
                  <a:pt x="464934" y="50800"/>
                </a:cubicBezTo>
                <a:cubicBezTo>
                  <a:pt x="472788" y="47018"/>
                  <a:pt x="472799" y="35193"/>
                  <a:pt x="477634" y="27940"/>
                </a:cubicBezTo>
                <a:cubicBezTo>
                  <a:pt x="481117" y="22716"/>
                  <a:pt x="495573" y="5205"/>
                  <a:pt x="503034" y="2540"/>
                </a:cubicBezTo>
                <a:cubicBezTo>
                  <a:pt x="510254" y="-39"/>
                  <a:pt x="518274" y="847"/>
                  <a:pt x="525894" y="0"/>
                </a:cubicBezTo>
                <a:cubicBezTo>
                  <a:pt x="535207" y="2540"/>
                  <a:pt x="545375" y="2968"/>
                  <a:pt x="553834" y="7620"/>
                </a:cubicBezTo>
                <a:cubicBezTo>
                  <a:pt x="571475" y="17322"/>
                  <a:pt x="576897" y="28244"/>
                  <a:pt x="586854" y="43180"/>
                </a:cubicBezTo>
                <a:cubicBezTo>
                  <a:pt x="589409" y="61067"/>
                  <a:pt x="593146" y="70421"/>
                  <a:pt x="581774" y="88900"/>
                </a:cubicBezTo>
                <a:cubicBezTo>
                  <a:pt x="579384" y="92783"/>
                  <a:pt x="573152" y="91941"/>
                  <a:pt x="569074" y="93980"/>
                </a:cubicBezTo>
                <a:cubicBezTo>
                  <a:pt x="550592" y="103221"/>
                  <a:pt x="576009" y="96981"/>
                  <a:pt x="543674" y="101600"/>
                </a:cubicBezTo>
                <a:cubicBezTo>
                  <a:pt x="538594" y="104140"/>
                  <a:pt x="532450" y="105204"/>
                  <a:pt x="528434" y="109220"/>
                </a:cubicBezTo>
                <a:cubicBezTo>
                  <a:pt x="522096" y="115558"/>
                  <a:pt x="523354" y="124422"/>
                  <a:pt x="523354" y="132080"/>
                </a:cubicBezTo>
              </a:path>
            </a:pathLst>
          </a:custGeom>
          <a:noFill/>
          <a:ln>
            <a:solidFill>
              <a:srgbClr val="524B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D7A8BD-2FEC-DDC6-4383-D173F8114ECD}"/>
              </a:ext>
            </a:extLst>
          </p:cNvPr>
          <p:cNvSpPr/>
          <p:nvPr/>
        </p:nvSpPr>
        <p:spPr>
          <a:xfrm rot="1455210">
            <a:off x="4214234" y="4474377"/>
            <a:ext cx="53340" cy="320040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222C1DC-55E1-8E61-9D5A-EA569538EFCD}"/>
              </a:ext>
            </a:extLst>
          </p:cNvPr>
          <p:cNvSpPr/>
          <p:nvPr/>
        </p:nvSpPr>
        <p:spPr>
          <a:xfrm rot="9442893">
            <a:off x="5034568" y="4241958"/>
            <a:ext cx="73479" cy="516512"/>
          </a:xfrm>
          <a:custGeom>
            <a:avLst/>
            <a:gdLst>
              <a:gd name="connsiteX0" fmla="*/ 27940 w 53340"/>
              <a:gd name="connsiteY0" fmla="*/ 320040 h 320040"/>
              <a:gd name="connsiteX1" fmla="*/ 20320 w 53340"/>
              <a:gd name="connsiteY1" fmla="*/ 307340 h 320040"/>
              <a:gd name="connsiteX2" fmla="*/ 17780 w 53340"/>
              <a:gd name="connsiteY2" fmla="*/ 297180 h 320040"/>
              <a:gd name="connsiteX3" fmla="*/ 12700 w 53340"/>
              <a:gd name="connsiteY3" fmla="*/ 284480 h 320040"/>
              <a:gd name="connsiteX4" fmla="*/ 0 w 53340"/>
              <a:gd name="connsiteY4" fmla="*/ 254000 h 320040"/>
              <a:gd name="connsiteX5" fmla="*/ 7620 w 53340"/>
              <a:gd name="connsiteY5" fmla="*/ 210820 h 320040"/>
              <a:gd name="connsiteX6" fmla="*/ 10160 w 53340"/>
              <a:gd name="connsiteY6" fmla="*/ 203200 h 320040"/>
              <a:gd name="connsiteX7" fmla="*/ 22860 w 53340"/>
              <a:gd name="connsiteY7" fmla="*/ 193040 h 320040"/>
              <a:gd name="connsiteX8" fmla="*/ 33020 w 53340"/>
              <a:gd name="connsiteY8" fmla="*/ 172720 h 320040"/>
              <a:gd name="connsiteX9" fmla="*/ 38100 w 53340"/>
              <a:gd name="connsiteY9" fmla="*/ 162560 h 320040"/>
              <a:gd name="connsiteX10" fmla="*/ 43180 w 53340"/>
              <a:gd name="connsiteY10" fmla="*/ 154940 h 320040"/>
              <a:gd name="connsiteX11" fmla="*/ 48260 w 53340"/>
              <a:gd name="connsiteY11" fmla="*/ 132080 h 320040"/>
              <a:gd name="connsiteX12" fmla="*/ 53340 w 53340"/>
              <a:gd name="connsiteY12" fmla="*/ 114300 h 320040"/>
              <a:gd name="connsiteX13" fmla="*/ 50800 w 53340"/>
              <a:gd name="connsiteY13" fmla="*/ 17780 h 320040"/>
              <a:gd name="connsiteX14" fmla="*/ 48260 w 53340"/>
              <a:gd name="connsiteY14" fmla="*/ 10160 h 320040"/>
              <a:gd name="connsiteX15" fmla="*/ 45720 w 53340"/>
              <a:gd name="connsiteY15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40" h="320040">
                <a:moveTo>
                  <a:pt x="27940" y="320040"/>
                </a:moveTo>
                <a:cubicBezTo>
                  <a:pt x="25400" y="315807"/>
                  <a:pt x="22325" y="311851"/>
                  <a:pt x="20320" y="307340"/>
                </a:cubicBezTo>
                <a:cubicBezTo>
                  <a:pt x="18902" y="304150"/>
                  <a:pt x="18884" y="300492"/>
                  <a:pt x="17780" y="297180"/>
                </a:cubicBezTo>
                <a:cubicBezTo>
                  <a:pt x="16338" y="292855"/>
                  <a:pt x="14587" y="288631"/>
                  <a:pt x="12700" y="284480"/>
                </a:cubicBezTo>
                <a:cubicBezTo>
                  <a:pt x="182" y="256939"/>
                  <a:pt x="9237" y="281710"/>
                  <a:pt x="0" y="254000"/>
                </a:cubicBezTo>
                <a:cubicBezTo>
                  <a:pt x="4651" y="188891"/>
                  <a:pt x="-4538" y="235136"/>
                  <a:pt x="7620" y="210820"/>
                </a:cubicBezTo>
                <a:cubicBezTo>
                  <a:pt x="8817" y="208425"/>
                  <a:pt x="8418" y="205233"/>
                  <a:pt x="10160" y="203200"/>
                </a:cubicBezTo>
                <a:cubicBezTo>
                  <a:pt x="13688" y="199084"/>
                  <a:pt x="18627" y="196427"/>
                  <a:pt x="22860" y="193040"/>
                </a:cubicBezTo>
                <a:lnTo>
                  <a:pt x="33020" y="172720"/>
                </a:lnTo>
                <a:cubicBezTo>
                  <a:pt x="34713" y="169333"/>
                  <a:pt x="36000" y="165710"/>
                  <a:pt x="38100" y="162560"/>
                </a:cubicBezTo>
                <a:lnTo>
                  <a:pt x="43180" y="154940"/>
                </a:lnTo>
                <a:cubicBezTo>
                  <a:pt x="44926" y="146210"/>
                  <a:pt x="45869" y="140450"/>
                  <a:pt x="48260" y="132080"/>
                </a:cubicBezTo>
                <a:cubicBezTo>
                  <a:pt x="55548" y="106573"/>
                  <a:pt x="45400" y="146062"/>
                  <a:pt x="53340" y="114300"/>
                </a:cubicBezTo>
                <a:cubicBezTo>
                  <a:pt x="52493" y="82127"/>
                  <a:pt x="52368" y="49926"/>
                  <a:pt x="50800" y="17780"/>
                </a:cubicBezTo>
                <a:cubicBezTo>
                  <a:pt x="50670" y="15106"/>
                  <a:pt x="48996" y="12734"/>
                  <a:pt x="48260" y="10160"/>
                </a:cubicBezTo>
                <a:cubicBezTo>
                  <a:pt x="47301" y="6803"/>
                  <a:pt x="45720" y="0"/>
                  <a:pt x="45720" y="0"/>
                </a:cubicBezTo>
              </a:path>
            </a:pathLst>
          </a:custGeom>
          <a:noFill/>
          <a:ln>
            <a:solidFill>
              <a:srgbClr val="D2B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177323-A93D-BE7C-2B5E-73D051228E44}"/>
              </a:ext>
            </a:extLst>
          </p:cNvPr>
          <p:cNvSpPr/>
          <p:nvPr/>
        </p:nvSpPr>
        <p:spPr>
          <a:xfrm rot="16567757">
            <a:off x="4265794" y="4874098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0A55DB-AA30-6210-AC25-1D0EEC290FEB}"/>
              </a:ext>
            </a:extLst>
          </p:cNvPr>
          <p:cNvSpPr/>
          <p:nvPr/>
        </p:nvSpPr>
        <p:spPr>
          <a:xfrm rot="16567757">
            <a:off x="4465133" y="4989996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59A94F-B012-2D4D-1792-3F8908C37A81}"/>
              </a:ext>
            </a:extLst>
          </p:cNvPr>
          <p:cNvSpPr/>
          <p:nvPr/>
        </p:nvSpPr>
        <p:spPr>
          <a:xfrm rot="16567757">
            <a:off x="4205813" y="5049483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133264-1315-F607-7904-BBCD6AAA85B4}"/>
              </a:ext>
            </a:extLst>
          </p:cNvPr>
          <p:cNvSpPr/>
          <p:nvPr/>
        </p:nvSpPr>
        <p:spPr>
          <a:xfrm rot="302628">
            <a:off x="4831859" y="4783622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9B6389-C85E-B0DF-AAC1-BBF8C315B9CB}"/>
              </a:ext>
            </a:extLst>
          </p:cNvPr>
          <p:cNvSpPr/>
          <p:nvPr/>
        </p:nvSpPr>
        <p:spPr>
          <a:xfrm rot="18902427">
            <a:off x="4973131" y="4750094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6D2EAE-309B-4517-BDF7-82544DDC33C4}"/>
              </a:ext>
            </a:extLst>
          </p:cNvPr>
          <p:cNvSpPr/>
          <p:nvPr/>
        </p:nvSpPr>
        <p:spPr>
          <a:xfrm rot="18902427">
            <a:off x="4667610" y="4260319"/>
            <a:ext cx="74594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5B9887-6AF7-A308-867B-F509AA9BDC8E}"/>
              </a:ext>
            </a:extLst>
          </p:cNvPr>
          <p:cNvSpPr/>
          <p:nvPr/>
        </p:nvSpPr>
        <p:spPr>
          <a:xfrm rot="1626068">
            <a:off x="5189763" y="4603092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33D03B-5849-1D46-9450-425929865D01}"/>
              </a:ext>
            </a:extLst>
          </p:cNvPr>
          <p:cNvGrpSpPr/>
          <p:nvPr/>
        </p:nvGrpSpPr>
        <p:grpSpPr>
          <a:xfrm>
            <a:off x="5946959" y="4179806"/>
            <a:ext cx="1243715" cy="1243715"/>
            <a:chOff x="5946959" y="4179806"/>
            <a:chExt cx="1243715" cy="1243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7C4FD5-832E-86C2-F5C0-A2DFE42399BC}"/>
                </a:ext>
              </a:extLst>
            </p:cNvPr>
            <p:cNvSpPr/>
            <p:nvPr/>
          </p:nvSpPr>
          <p:spPr>
            <a:xfrm>
              <a:off x="5946959" y="4179806"/>
              <a:ext cx="1243715" cy="1243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E8B33887-7517-A750-E4A5-91A26FA4F4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 rot="3313987">
              <a:off x="6437186" y="4495054"/>
              <a:ext cx="491424" cy="49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DE37D4E-9FBC-5629-7A95-7BBAF02D6A0C}"/>
                </a:ext>
              </a:extLst>
            </p:cNvPr>
            <p:cNvSpPr/>
            <p:nvPr/>
          </p:nvSpPr>
          <p:spPr>
            <a:xfrm rot="1626068">
              <a:off x="6304331" y="4431062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3BBA08-8F5C-648A-F639-0D5F84A7C660}"/>
                </a:ext>
              </a:extLst>
            </p:cNvPr>
            <p:cNvSpPr/>
            <p:nvPr/>
          </p:nvSpPr>
          <p:spPr>
            <a:xfrm rot="1626068">
              <a:off x="6090874" y="506370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A46706-908E-95C7-29A7-CB0AADCDCA8B}"/>
                </a:ext>
              </a:extLst>
            </p:cNvPr>
            <p:cNvSpPr/>
            <p:nvPr/>
          </p:nvSpPr>
          <p:spPr>
            <a:xfrm rot="1626068">
              <a:off x="6696642" y="5035039"/>
              <a:ext cx="74594" cy="45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E9CB06-52C0-7F43-1F8D-7B37C32551C0}"/>
                </a:ext>
              </a:extLst>
            </p:cNvPr>
            <p:cNvSpPr/>
            <p:nvPr/>
          </p:nvSpPr>
          <p:spPr>
            <a:xfrm rot="18902427">
              <a:off x="6762747" y="44188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3571B98-DEC8-C169-434D-55037E54A267}"/>
                </a:ext>
              </a:extLst>
            </p:cNvPr>
            <p:cNvSpPr/>
            <p:nvPr/>
          </p:nvSpPr>
          <p:spPr>
            <a:xfrm rot="18902427">
              <a:off x="6787931" y="5188483"/>
              <a:ext cx="74594" cy="457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C051D26E-76F5-07E6-88C7-784587FCD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404286">
            <a:off x="8117598" y="4559816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4429017-9DDD-38F1-8BAA-76750EE38560}"/>
              </a:ext>
            </a:extLst>
          </p:cNvPr>
          <p:cNvSpPr/>
          <p:nvPr/>
        </p:nvSpPr>
        <p:spPr>
          <a:xfrm rot="1626068">
            <a:off x="8002834" y="5188482"/>
            <a:ext cx="74594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BCC0198-3A8A-2E9E-7745-E7731B4B8A12}"/>
              </a:ext>
            </a:extLst>
          </p:cNvPr>
          <p:cNvSpPr/>
          <p:nvPr/>
        </p:nvSpPr>
        <p:spPr>
          <a:xfrm>
            <a:off x="8548947" y="2473273"/>
            <a:ext cx="1833563" cy="1349421"/>
          </a:xfrm>
          <a:prstGeom prst="arc">
            <a:avLst>
              <a:gd name="adj1" fmla="val 11083160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984BA-DD9C-70E1-B31F-55352D6AAAAF}"/>
              </a:ext>
            </a:extLst>
          </p:cNvPr>
          <p:cNvSpPr txBox="1"/>
          <p:nvPr/>
        </p:nvSpPr>
        <p:spPr>
          <a:xfrm>
            <a:off x="8465972" y="2041799"/>
            <a:ext cx="203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3rd Isolation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65251-E3C9-2357-0D93-6F4DECF88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822" y="3256436"/>
            <a:ext cx="2950446" cy="17732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13222F-41E8-1283-0C3A-28EC57A43627}"/>
              </a:ext>
            </a:extLst>
          </p:cNvPr>
          <p:cNvSpPr txBox="1"/>
          <p:nvPr/>
        </p:nvSpPr>
        <p:spPr>
          <a:xfrm>
            <a:off x="9225823" y="4937430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</p:spTree>
    <p:extLst>
      <p:ext uri="{BB962C8B-B14F-4D97-AF65-F5344CB8AC3E}">
        <p14:creationId xmlns:p14="http://schemas.microsoft.com/office/powerpoint/2010/main" val="285773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6385-0816-C8C5-020D-B74CF0E9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3" y="4198651"/>
            <a:ext cx="2950446" cy="177321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66CB162-6360-04A4-CC50-8446A8B6948E}"/>
              </a:ext>
            </a:extLst>
          </p:cNvPr>
          <p:cNvSpPr/>
          <p:nvPr/>
        </p:nvSpPr>
        <p:spPr>
          <a:xfrm>
            <a:off x="1686560" y="2443623"/>
            <a:ext cx="2092960" cy="2159000"/>
          </a:xfrm>
          <a:custGeom>
            <a:avLst/>
            <a:gdLst>
              <a:gd name="connsiteX0" fmla="*/ 1478280 w 2092960"/>
              <a:gd name="connsiteY0" fmla="*/ 0 h 2159000"/>
              <a:gd name="connsiteX1" fmla="*/ 2077720 w 2092960"/>
              <a:gd name="connsiteY1" fmla="*/ 1981200 h 2159000"/>
              <a:gd name="connsiteX2" fmla="*/ 2092960 w 2092960"/>
              <a:gd name="connsiteY2" fmla="*/ 2067560 h 2159000"/>
              <a:gd name="connsiteX3" fmla="*/ 2062480 w 2092960"/>
              <a:gd name="connsiteY3" fmla="*/ 2118360 h 2159000"/>
              <a:gd name="connsiteX4" fmla="*/ 2001520 w 2092960"/>
              <a:gd name="connsiteY4" fmla="*/ 2143760 h 2159000"/>
              <a:gd name="connsiteX5" fmla="*/ 1950720 w 2092960"/>
              <a:gd name="connsiteY5" fmla="*/ 2153920 h 2159000"/>
              <a:gd name="connsiteX6" fmla="*/ 1905000 w 2092960"/>
              <a:gd name="connsiteY6" fmla="*/ 2159000 h 2159000"/>
              <a:gd name="connsiteX7" fmla="*/ 1854200 w 2092960"/>
              <a:gd name="connsiteY7" fmla="*/ 2153920 h 2159000"/>
              <a:gd name="connsiteX8" fmla="*/ 1813560 w 2092960"/>
              <a:gd name="connsiteY8" fmla="*/ 2133600 h 2159000"/>
              <a:gd name="connsiteX9" fmla="*/ 1844040 w 2092960"/>
              <a:gd name="connsiteY9" fmla="*/ 2148840 h 2159000"/>
              <a:gd name="connsiteX10" fmla="*/ 0 w 2092960"/>
              <a:gd name="connsiteY10" fmla="*/ 1651000 h 2159000"/>
              <a:gd name="connsiteX11" fmla="*/ 1478280 w 2092960"/>
              <a:gd name="connsiteY11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2960" h="2159000">
                <a:moveTo>
                  <a:pt x="1478280" y="0"/>
                </a:moveTo>
                <a:lnTo>
                  <a:pt x="2077720" y="1981200"/>
                </a:lnTo>
                <a:lnTo>
                  <a:pt x="2092960" y="2067560"/>
                </a:lnTo>
                <a:lnTo>
                  <a:pt x="2062480" y="2118360"/>
                </a:lnTo>
                <a:lnTo>
                  <a:pt x="2001520" y="2143760"/>
                </a:lnTo>
                <a:lnTo>
                  <a:pt x="1950720" y="2153920"/>
                </a:lnTo>
                <a:lnTo>
                  <a:pt x="1905000" y="2159000"/>
                </a:lnTo>
                <a:lnTo>
                  <a:pt x="1854200" y="2153920"/>
                </a:lnTo>
                <a:lnTo>
                  <a:pt x="1813560" y="2133600"/>
                </a:lnTo>
                <a:lnTo>
                  <a:pt x="1844040" y="2148840"/>
                </a:lnTo>
                <a:lnTo>
                  <a:pt x="0" y="1651000"/>
                </a:lnTo>
                <a:lnTo>
                  <a:pt x="1478280" y="0"/>
                </a:lnTo>
                <a:close/>
              </a:path>
            </a:pathLst>
          </a:custGeom>
          <a:solidFill>
            <a:srgbClr val="F2F2F2">
              <a:alpha val="3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F70924-815B-B77C-A4CF-0DE22F2E52AE}"/>
              </a:ext>
            </a:extLst>
          </p:cNvPr>
          <p:cNvSpPr/>
          <p:nvPr/>
        </p:nvSpPr>
        <p:spPr>
          <a:xfrm>
            <a:off x="945337" y="1827297"/>
            <a:ext cx="2333803" cy="23338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A2DE78-5611-B731-E064-168731902EFA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Clonal Stock Cultures</a:t>
            </a:r>
          </a:p>
        </p:txBody>
      </p:sp>
      <p:pic>
        <p:nvPicPr>
          <p:cNvPr id="5" name="Picture 2" descr="125mL Erlenmeyer Flask, Globe Glass, Narrow Mouth, 48-Case">
            <a:extLst>
              <a:ext uri="{FF2B5EF4-FFF2-40B4-BE49-F238E27FC236}">
                <a16:creationId xmlns:a16="http://schemas.microsoft.com/office/drawing/2014/main" id="{BF082672-851D-AD44-516E-6815FF48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9" y="3429000"/>
            <a:ext cx="2924959" cy="29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DBF44-88EA-BEF6-8709-CF08B3576E2A}"/>
              </a:ext>
            </a:extLst>
          </p:cNvPr>
          <p:cNvSpPr txBox="1"/>
          <p:nvPr/>
        </p:nvSpPr>
        <p:spPr>
          <a:xfrm>
            <a:off x="2149419" y="5836998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24-well tissue culture plate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93A9BA-BEB7-7334-278B-C55F8ADBE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0958892">
            <a:off x="1490884" y="2387351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AE194D2-EE99-E7F2-3089-53B59DBE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1047727">
            <a:off x="2573759" y="2424499"/>
            <a:ext cx="337310" cy="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ECF6B35-94E1-5452-D43A-70B093BD7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9062854">
            <a:off x="1667985" y="3169204"/>
            <a:ext cx="370612" cy="3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4C0290B-6A90-CC32-02B3-A25366AAF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2214267" y="3155370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5A90B52-009B-D3FB-03FA-7DB1742A3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 rot="16200000">
            <a:off x="947959" y="2681407"/>
            <a:ext cx="491424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24464F7-66EE-B5E2-9A6C-E131EF813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35563" b="-527"/>
          <a:stretch/>
        </p:blipFill>
        <p:spPr bwMode="auto">
          <a:xfrm rot="604181">
            <a:off x="2897621" y="2909657"/>
            <a:ext cx="341017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64CAB9B-94C0-9661-A93A-4D8738753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-725" r="12410" b="-527"/>
          <a:stretch/>
        </p:blipFill>
        <p:spPr bwMode="auto">
          <a:xfrm rot="6810480">
            <a:off x="2308274" y="1860703"/>
            <a:ext cx="357625" cy="4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28F398F-B81D-DD5D-54CD-49A957283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40702" r="12410" b="-527"/>
          <a:stretch/>
        </p:blipFill>
        <p:spPr bwMode="auto">
          <a:xfrm rot="10958892">
            <a:off x="1919765" y="3848658"/>
            <a:ext cx="491424" cy="2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6675DF51-25EB-84D7-5A31-FC181C7C37E6}"/>
              </a:ext>
            </a:extLst>
          </p:cNvPr>
          <p:cNvSpPr/>
          <p:nvPr/>
        </p:nvSpPr>
        <p:spPr>
          <a:xfrm rot="20744357">
            <a:off x="3794842" y="2810546"/>
            <a:ext cx="3232328" cy="2235527"/>
          </a:xfrm>
          <a:prstGeom prst="arc">
            <a:avLst>
              <a:gd name="adj1" fmla="val 11590814"/>
              <a:gd name="adj2" fmla="val 352826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1000ml,Lab Glass Reagent Bottle,Screw Cap,1L Blue Lid  Flask,Transparent,Graduation 800ml">
            <a:extLst>
              <a:ext uri="{FF2B5EF4-FFF2-40B4-BE49-F238E27FC236}">
                <a16:creationId xmlns:a16="http://schemas.microsoft.com/office/drawing/2014/main" id="{6DF7111E-6E52-C15C-BC93-AC750453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24" y="2592601"/>
            <a:ext cx="2489718" cy="24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0E68CF9A-E562-92B0-4F56-BDA77FC2F708}"/>
              </a:ext>
            </a:extLst>
          </p:cNvPr>
          <p:cNvSpPr/>
          <p:nvPr/>
        </p:nvSpPr>
        <p:spPr>
          <a:xfrm flipH="1">
            <a:off x="7199607" y="2996881"/>
            <a:ext cx="1884393" cy="1349421"/>
          </a:xfrm>
          <a:prstGeom prst="arc">
            <a:avLst>
              <a:gd name="adj1" fmla="val 12245118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9D5BC-61AF-3FE8-7566-73D98F11B7F8}"/>
              </a:ext>
            </a:extLst>
          </p:cNvPr>
          <p:cNvSpPr txBox="1"/>
          <p:nvPr/>
        </p:nvSpPr>
        <p:spPr>
          <a:xfrm>
            <a:off x="8415726" y="5016617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CB06A-E36A-A8A5-A9E3-736EDE0D8A69}"/>
              </a:ext>
            </a:extLst>
          </p:cNvPr>
          <p:cNvSpPr txBox="1"/>
          <p:nvPr/>
        </p:nvSpPr>
        <p:spPr>
          <a:xfrm>
            <a:off x="7511824" y="2548880"/>
            <a:ext cx="125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100 mL</a:t>
            </a:r>
          </a:p>
        </p:txBody>
      </p:sp>
      <p:pic>
        <p:nvPicPr>
          <p:cNvPr id="19460" name="Picture 4" descr="Wheat grain. Hand drawn vector illustration of wheat seed on white  background, in highly detailed realistic stile. Stock Vector | Adobe Stock">
            <a:extLst>
              <a:ext uri="{FF2B5EF4-FFF2-40B4-BE49-F238E27FC236}">
                <a16:creationId xmlns:a16="http://schemas.microsoft.com/office/drawing/2014/main" id="{E21C569D-F007-FE9A-0FB5-AFBCA399D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/>
          <a:stretch/>
        </p:blipFill>
        <p:spPr bwMode="auto">
          <a:xfrm>
            <a:off x="9084000" y="1101736"/>
            <a:ext cx="818630" cy="8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127AD3F-41B1-3B16-F134-D0771555C2A8}"/>
              </a:ext>
            </a:extLst>
          </p:cNvPr>
          <p:cNvSpPr txBox="1"/>
          <p:nvPr/>
        </p:nvSpPr>
        <p:spPr>
          <a:xfrm>
            <a:off x="8194458" y="1937474"/>
            <a:ext cx="25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Wheat seed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37ADB62-D584-8B10-A7CE-DE05C46F9BDE}"/>
              </a:ext>
            </a:extLst>
          </p:cNvPr>
          <p:cNvSpPr/>
          <p:nvPr/>
        </p:nvSpPr>
        <p:spPr>
          <a:xfrm flipH="1">
            <a:off x="7102315" y="1662592"/>
            <a:ext cx="3408116" cy="2717863"/>
          </a:xfrm>
          <a:prstGeom prst="arc">
            <a:avLst>
              <a:gd name="adj1" fmla="val 16190396"/>
              <a:gd name="adj2" fmla="val 920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64AC7-6630-7872-8D32-50FD3E13B756}"/>
              </a:ext>
            </a:extLst>
          </p:cNvPr>
          <p:cNvSpPr txBox="1"/>
          <p:nvPr/>
        </p:nvSpPr>
        <p:spPr>
          <a:xfrm>
            <a:off x="7018408" y="1537364"/>
            <a:ext cx="125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1x</a:t>
            </a:r>
          </a:p>
        </p:txBody>
      </p:sp>
    </p:spTree>
    <p:extLst>
      <p:ext uri="{BB962C8B-B14F-4D97-AF65-F5344CB8AC3E}">
        <p14:creationId xmlns:p14="http://schemas.microsoft.com/office/powerpoint/2010/main" val="162036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74314-A6EB-CC10-ABFD-B0C7F9C1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102"/>
          <a:stretch>
            <a:fillRect/>
          </a:stretch>
        </p:blipFill>
        <p:spPr>
          <a:xfrm>
            <a:off x="6674429" y="1225685"/>
            <a:ext cx="2871648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3B9B6-DA44-341C-3E8F-F106B95B7C54}"/>
              </a:ext>
            </a:extLst>
          </p:cNvPr>
          <p:cNvSpPr/>
          <p:nvPr/>
        </p:nvSpPr>
        <p:spPr>
          <a:xfrm>
            <a:off x="6750998" y="1225685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DEA1B-EBF1-611A-C8A5-67446A1A403D}"/>
              </a:ext>
            </a:extLst>
          </p:cNvPr>
          <p:cNvSpPr txBox="1"/>
          <p:nvPr/>
        </p:nvSpPr>
        <p:spPr>
          <a:xfrm>
            <a:off x="833478" y="1405501"/>
            <a:ext cx="480207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17 clones mixed to mimic natural diversity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Mixed cultures fed 200 </a:t>
            </a:r>
            <a:r>
              <a:rPr lang="el-GR" sz="2000" dirty="0"/>
              <a:t>μ</a:t>
            </a:r>
            <a:r>
              <a:rPr lang="en-US" sz="2000" dirty="0"/>
              <a:t>L of crushed fish food solution once very 6 days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250 mg sterile, finely ground </a:t>
            </a:r>
            <a:r>
              <a:rPr lang="en-US" i="1" dirty="0"/>
              <a:t>Tetra Color Tropical Flakes</a:t>
            </a:r>
            <a:r>
              <a:rPr lang="en-US" dirty="0"/>
              <a:t> dissolved in 15 ml deionized water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 generation (120 d) evolution period in temperature-controlled growth chambers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50% ‘water change’ every 40 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generation plasticity buffer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10 for each three-factor cross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2764C7-7D3C-9DEE-9AE8-696E793811DC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</p:spTree>
    <p:extLst>
      <p:ext uri="{BB962C8B-B14F-4D97-AF65-F5344CB8AC3E}">
        <p14:creationId xmlns:p14="http://schemas.microsoft.com/office/powerpoint/2010/main" val="348174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1024-0E08-7AF5-F407-751DB591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C18D7-5F79-58D2-349F-8B5B8849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00" y="806263"/>
            <a:ext cx="6395880" cy="4266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FF990-02E6-1B55-B965-4660E3C22F3E}"/>
              </a:ext>
            </a:extLst>
          </p:cNvPr>
          <p:cNvSpPr/>
          <p:nvPr/>
        </p:nvSpPr>
        <p:spPr>
          <a:xfrm>
            <a:off x="5293100" y="685771"/>
            <a:ext cx="4526604" cy="49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49275-DE1A-E4CB-69B3-6C58E7616ECB}"/>
              </a:ext>
            </a:extLst>
          </p:cNvPr>
          <p:cNvSpPr txBox="1"/>
          <p:nvPr/>
        </p:nvSpPr>
        <p:spPr>
          <a:xfrm>
            <a:off x="614237" y="1823564"/>
            <a:ext cx="467886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generation plasticity buffer after evolution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80 new cultures established for full crosses of evolved T, contemporary T, and competition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</a:t>
            </a:r>
            <a:r>
              <a:rPr lang="en-US" sz="2000" dirty="0"/>
              <a:t> = 10 for each three-factor cross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Tetrahymena</a:t>
            </a:r>
            <a:r>
              <a:rPr lang="en-US" sz="2000" dirty="0"/>
              <a:t> sp. also grown alone at 25 °C and 30 °C</a:t>
            </a:r>
            <a:endParaRPr lang="en-US" sz="20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EE1505-C0CE-1C8A-3182-01102321F8C3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 and competition experiment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4E3B5-07E4-8D1C-984A-C4ACA8E1A785}"/>
              </a:ext>
            </a:extLst>
          </p:cNvPr>
          <p:cNvSpPr/>
          <p:nvPr/>
        </p:nvSpPr>
        <p:spPr>
          <a:xfrm>
            <a:off x="9819704" y="5451249"/>
            <a:ext cx="784698" cy="784698"/>
          </a:xfrm>
          <a:prstGeom prst="rect">
            <a:avLst/>
          </a:prstGeom>
          <a:solidFill>
            <a:srgbClr val="BFD8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68FCA-3965-B323-7403-410FBDBF8784}"/>
              </a:ext>
            </a:extLst>
          </p:cNvPr>
          <p:cNvSpPr/>
          <p:nvPr/>
        </p:nvSpPr>
        <p:spPr>
          <a:xfrm>
            <a:off x="10734105" y="5451249"/>
            <a:ext cx="784698" cy="784698"/>
          </a:xfrm>
          <a:prstGeom prst="rect">
            <a:avLst/>
          </a:prstGeom>
          <a:solidFill>
            <a:srgbClr val="F6CB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80832-F5F2-07DC-059F-3E82B7EB17FB}"/>
              </a:ext>
            </a:extLst>
          </p:cNvPr>
          <p:cNvSpPr txBox="1"/>
          <p:nvPr/>
        </p:nvSpPr>
        <p:spPr>
          <a:xfrm>
            <a:off x="9965984" y="5081917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Protists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E673-65C7-DEA9-EE0F-0F47877F49A6}"/>
              </a:ext>
            </a:extLst>
          </p:cNvPr>
          <p:cNvSpPr txBox="1"/>
          <p:nvPr/>
        </p:nvSpPr>
        <p:spPr>
          <a:xfrm>
            <a:off x="9850415" y="563591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A546-D029-D3C5-22C0-614F3D4F10D1}"/>
              </a:ext>
            </a:extLst>
          </p:cNvPr>
          <p:cNvSpPr txBox="1"/>
          <p:nvPr/>
        </p:nvSpPr>
        <p:spPr>
          <a:xfrm>
            <a:off x="10770662" y="56463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°C</a:t>
            </a:r>
          </a:p>
        </p:txBody>
      </p:sp>
    </p:spTree>
    <p:extLst>
      <p:ext uri="{BB962C8B-B14F-4D97-AF65-F5344CB8AC3E}">
        <p14:creationId xmlns:p14="http://schemas.microsoft.com/office/powerpoint/2010/main" val="116253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ECA1-3866-0C6D-E21C-621952D66EEB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4BE00-5169-A6B2-27BE-39D43EC69468}"/>
              </a:ext>
            </a:extLst>
          </p:cNvPr>
          <p:cNvSpPr txBox="1"/>
          <p:nvPr/>
        </p:nvSpPr>
        <p:spPr>
          <a:xfrm>
            <a:off x="685573" y="1220449"/>
            <a:ext cx="8322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Growth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 and protist abundance measured over 21 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interval increased over time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of 16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Logistic growth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growthrates</a:t>
            </a:r>
            <a:r>
              <a:rPr lang="en-US" sz="2000" dirty="0"/>
              <a:t> package (v.0.8.4) in R (v.4.5.1)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growth rate (</a:t>
            </a:r>
            <a:r>
              <a:rPr lang="en-US" sz="2000" i="1" dirty="0"/>
              <a:t>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Carrying capacity (K)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26572-81B1-349D-D842-B8992FD96E08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2BD120-294D-C39F-3F45-228B78B7E550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366FB7E-2C5B-12C7-25C1-32B843981F9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72E2261-E7DA-B9FC-E7D8-4FA975DE8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2FC483-F973-B75A-187C-D9C48EBCC0BC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6551FC2-C278-0504-F63F-D3857E04BE75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B704703-68DA-CB68-AD87-832D5C2B15A4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7F24637-6D43-2C07-2CA4-55821CFCBD9B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9FF83A9-FA10-298D-B1BF-896F84C586DF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3524CE-EF8E-11B5-F66E-3075C4D3342F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8FD212-07DA-9389-1A95-35ECF82724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BC666-4FF2-4996-9D77-58A144427F59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9D308B1-9B3E-C312-83C8-2D3ADD85CE36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33C61E-C33E-A838-113E-1238D1D72C53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B412939-F1E0-4603-1955-942DD2B73D8F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D151197-9E9C-173F-2548-84E457666DC9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FBA727E-8445-F910-1FC5-8D5A23031CCE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B26CBB-47B5-857B-D30A-A38C7BFD101C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AC7598-C838-B582-C576-792147E2E3CC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782CD6C-F208-4C05-8880-203081B99132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7E4AFD-A095-7C08-7105-EC6488053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5C6033-909A-0384-7E1E-AE05DEDC3D94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5CF0B3-AECA-C49A-5556-4E729F2BB1B1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8636641-AA2E-1D6A-9D1D-98F53E2814AE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9DDF88D-9AD8-9541-7D6F-B8391226687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3AAFACF-3F74-BA21-F2B2-9ACAF69B3B12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056B73A-C768-6DEF-8078-71C9CC2F752D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3E901D-2276-4869-3202-F066B89D7F19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ED347D-386B-E94E-F094-1D56CBC76A08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50399CE-294C-E3B4-CCA9-41AFD42559D3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EF52E2-EE3E-B281-16F6-EA37C2AD8B74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D2644B2-2123-8FB2-61F0-3A04E6C137FE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BB44F5-4E14-19B9-ACC8-012EC062624B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773A794-E8FD-8502-C5D4-140D0B83156B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11B676-FDE3-F061-72BB-C1BD2AC8C15C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8CFC5C-976E-64F9-808E-FFF5F6EA2B69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09385-68E8-B745-E020-69272F247F6E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B30351-79F2-4A2C-DC09-8EE7A8B91F87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2E3A7C-877D-A336-996F-CC2FF578037B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89AD76-EECD-1E58-8361-FDA25E3041C7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0F57736-BBE7-D486-441C-B8CBDCE8E251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4271A42-7200-8563-59C2-50E2830B588B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42F4EC-C812-66FF-B0E8-2C345A6F0AE3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ED9949F-40E8-16A2-8A8D-CFF7D6447F73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97AB82-F691-AD5A-3127-F44588AF9B5A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7EE4EE7-F57E-223B-26FC-7FFF4E90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42" y="1125064"/>
            <a:ext cx="4244340" cy="29151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392397-4529-248C-5158-FDA92586339C}"/>
              </a:ext>
            </a:extLst>
          </p:cNvPr>
          <p:cNvSpPr txBox="1"/>
          <p:nvPr/>
        </p:nvSpPr>
        <p:spPr>
          <a:xfrm>
            <a:off x="7290570" y="18337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 = 0.6154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A32714-94CA-8202-8F71-AE0451F4A106}"/>
              </a:ext>
            </a:extLst>
          </p:cNvPr>
          <p:cNvSpPr txBox="1"/>
          <p:nvPr/>
        </p:nvSpPr>
        <p:spPr>
          <a:xfrm>
            <a:off x="9575045" y="20797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77.1889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F49663-1041-90D4-4875-518799254884}"/>
              </a:ext>
            </a:extLst>
          </p:cNvPr>
          <p:cNvCxnSpPr/>
          <p:nvPr/>
        </p:nvCxnSpPr>
        <p:spPr>
          <a:xfrm>
            <a:off x="7871018" y="2204936"/>
            <a:ext cx="218970" cy="244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4B1F10-9E69-8710-772F-A74F2C7BE169}"/>
              </a:ext>
            </a:extLst>
          </p:cNvPr>
          <p:cNvCxnSpPr>
            <a:cxnSpLocks/>
          </p:cNvCxnSpPr>
          <p:nvPr/>
        </p:nvCxnSpPr>
        <p:spPr>
          <a:xfrm flipV="1">
            <a:off x="10145133" y="1774665"/>
            <a:ext cx="0" cy="318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22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4B85-F07A-3D5B-4EFE-7973F334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5DAA1-6E1F-79F8-5660-B68B1F38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8" t="15887" r="59741" b="40594"/>
          <a:stretch>
            <a:fillRect/>
          </a:stretch>
        </p:blipFill>
        <p:spPr>
          <a:xfrm>
            <a:off x="7109046" y="1118573"/>
            <a:ext cx="4115943" cy="3205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CF609-787D-BC8B-DB92-0FCDC41EB470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Trait 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CC070-D3E6-D134-B73D-74D7EDC26FFF}"/>
              </a:ext>
            </a:extLst>
          </p:cNvPr>
          <p:cNvSpPr txBox="1"/>
          <p:nvPr/>
        </p:nvSpPr>
        <p:spPr>
          <a:xfrm>
            <a:off x="685573" y="1220449"/>
            <a:ext cx="83222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Rotifers imaged at the beginning of the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 &gt; 200 for each evolutionary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to be analyzed!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1BCF6A-791A-0AEB-AA40-24CA92AFD259}"/>
              </a:ext>
            </a:extLst>
          </p:cNvPr>
          <p:cNvGrpSpPr/>
          <p:nvPr/>
        </p:nvGrpSpPr>
        <p:grpSpPr>
          <a:xfrm>
            <a:off x="149743" y="4845351"/>
            <a:ext cx="11892513" cy="1309779"/>
            <a:chOff x="169203" y="3619666"/>
            <a:chExt cx="11892513" cy="13097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F5F519-E839-32C5-B2B7-360073BDFAB9}"/>
                </a:ext>
              </a:extLst>
            </p:cNvPr>
            <p:cNvSpPr txBox="1"/>
            <p:nvPr/>
          </p:nvSpPr>
          <p:spPr>
            <a:xfrm>
              <a:off x="169203" y="4306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0d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EABDCB4-303C-CC1B-BB8F-9B6C9D4F3E37}"/>
                </a:ext>
              </a:extLst>
            </p:cNvPr>
            <p:cNvGrpSpPr/>
            <p:nvPr/>
          </p:nvGrpSpPr>
          <p:grpSpPr>
            <a:xfrm>
              <a:off x="388173" y="3619666"/>
              <a:ext cx="11673543" cy="1309779"/>
              <a:chOff x="388173" y="3619666"/>
              <a:chExt cx="11673543" cy="130977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DA679DF-0076-E027-15DD-39A405C05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73" y="4156953"/>
                <a:ext cx="11408236" cy="0"/>
              </a:xfrm>
              <a:prstGeom prst="line">
                <a:avLst/>
              </a:prstGeom>
              <a:ln w="76200"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45A06-72A7-DBE8-AC94-5B11D8D245C8}"/>
                  </a:ext>
                </a:extLst>
              </p:cNvPr>
              <p:cNvSpPr txBox="1"/>
              <p:nvPr/>
            </p:nvSpPr>
            <p:spPr>
              <a:xfrm>
                <a:off x="11500344" y="4306110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d22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ADE1341-89AE-366E-9CB6-42C228EE2C91}"/>
                  </a:ext>
                </a:extLst>
              </p:cNvPr>
              <p:cNvSpPr/>
              <p:nvPr/>
            </p:nvSpPr>
            <p:spPr>
              <a:xfrm>
                <a:off x="578722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B1E661-B5DB-8E9E-5CE8-CC947437FE8A}"/>
                  </a:ext>
                </a:extLst>
              </p:cNvPr>
              <p:cNvSpPr/>
              <p:nvPr/>
            </p:nvSpPr>
            <p:spPr>
              <a:xfrm>
                <a:off x="1045083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EFAFED-F56A-66E9-2E71-1DFFB964FEA2}"/>
                  </a:ext>
                </a:extLst>
              </p:cNvPr>
              <p:cNvSpPr/>
              <p:nvPr/>
            </p:nvSpPr>
            <p:spPr>
              <a:xfrm>
                <a:off x="1351559" y="4046708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528ACF0-EDF9-98F8-1AAD-55038D40AB23}"/>
                  </a:ext>
                </a:extLst>
              </p:cNvPr>
              <p:cNvSpPr/>
              <p:nvPr/>
            </p:nvSpPr>
            <p:spPr>
              <a:xfrm>
                <a:off x="1830000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B52184-8AF7-859F-3619-2E6F96795DB6}"/>
                  </a:ext>
                </a:extLst>
              </p:cNvPr>
              <p:cNvSpPr txBox="1"/>
              <p:nvPr/>
            </p:nvSpPr>
            <p:spPr>
              <a:xfrm>
                <a:off x="461722" y="4590891"/>
                <a:ext cx="407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6h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D6899-9203-D4E5-DD56-3D29613D0CDE}"/>
                  </a:ext>
                </a:extLst>
              </p:cNvPr>
              <p:cNvSpPr txBox="1"/>
              <p:nvPr/>
            </p:nvSpPr>
            <p:spPr>
              <a:xfrm>
                <a:off x="880106" y="4590891"/>
                <a:ext cx="5164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18h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E19B3-0CE5-2AE7-0011-23783F2C0C96}"/>
                  </a:ext>
                </a:extLst>
              </p:cNvPr>
              <p:cNvSpPr txBox="1"/>
              <p:nvPr/>
            </p:nvSpPr>
            <p:spPr>
              <a:xfrm>
                <a:off x="1265573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1d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278A27-FB30-1887-EFF8-A45F8A142009}"/>
                  </a:ext>
                </a:extLst>
              </p:cNvPr>
              <p:cNvSpPr/>
              <p:nvPr/>
            </p:nvSpPr>
            <p:spPr>
              <a:xfrm>
                <a:off x="2353090" y="4046705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50479FE-5C57-BE03-8493-FDE86139832E}"/>
                  </a:ext>
                </a:extLst>
              </p:cNvPr>
              <p:cNvSpPr/>
              <p:nvPr/>
            </p:nvSpPr>
            <p:spPr>
              <a:xfrm>
                <a:off x="2876180" y="4040221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0B41A-06CB-ADF3-FA53-8382639442BC}"/>
                  </a:ext>
                </a:extLst>
              </p:cNvPr>
              <p:cNvSpPr/>
              <p:nvPr/>
            </p:nvSpPr>
            <p:spPr>
              <a:xfrm>
                <a:off x="3399270" y="403373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6F88802-4143-B39B-B7B9-8FCA8FBE31FA}"/>
                  </a:ext>
                </a:extLst>
              </p:cNvPr>
              <p:cNvSpPr/>
              <p:nvPr/>
            </p:nvSpPr>
            <p:spPr>
              <a:xfrm>
                <a:off x="448228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50DD90-8A7A-9AB7-2630-87CBC7E04137}"/>
                  </a:ext>
                </a:extLst>
              </p:cNvPr>
              <p:cNvSpPr/>
              <p:nvPr/>
            </p:nvSpPr>
            <p:spPr>
              <a:xfrm>
                <a:off x="10995997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E3EBA5-7E13-107A-281F-61E1A28957B0}"/>
                  </a:ext>
                </a:extLst>
              </p:cNvPr>
              <p:cNvSpPr txBox="1"/>
              <p:nvPr/>
            </p:nvSpPr>
            <p:spPr>
              <a:xfrm>
                <a:off x="1645193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725A81-B816-3BC6-C3EF-064265741FF2}"/>
                  </a:ext>
                </a:extLst>
              </p:cNvPr>
              <p:cNvSpPr txBox="1"/>
              <p:nvPr/>
            </p:nvSpPr>
            <p:spPr>
              <a:xfrm>
                <a:off x="2244365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85DB3F3-DF90-0A9C-20FC-9E4618CDB2D7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>
                <a:off x="1155328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00EE7C7-5040-AE3B-2F3D-9402E255E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041" y="4267192"/>
                <a:ext cx="0" cy="343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45EC21-9C16-EC8E-C3E8-5CAD6AC5647F}"/>
                  </a:ext>
                </a:extLst>
              </p:cNvPr>
              <p:cNvSpPr txBox="1"/>
              <p:nvPr/>
            </p:nvSpPr>
            <p:spPr>
              <a:xfrm>
                <a:off x="2651908" y="430611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2.5d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A13E3E-1588-1A8C-9EF2-986F929CFC3E}"/>
                  </a:ext>
                </a:extLst>
              </p:cNvPr>
              <p:cNvSpPr txBox="1"/>
              <p:nvPr/>
            </p:nvSpPr>
            <p:spPr>
              <a:xfrm>
                <a:off x="3290799" y="4306110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3d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667FCE1-6CE7-7845-06FD-1655CB46B537}"/>
                  </a:ext>
                </a:extLst>
              </p:cNvPr>
              <p:cNvCxnSpPr/>
              <p:nvPr/>
            </p:nvCxnSpPr>
            <p:spPr>
              <a:xfrm flipH="1">
                <a:off x="4978719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A5D6A3-8EB3-AA07-77D6-E6A470106483}"/>
                  </a:ext>
                </a:extLst>
              </p:cNvPr>
              <p:cNvSpPr/>
              <p:nvPr/>
            </p:nvSpPr>
            <p:spPr>
              <a:xfrm>
                <a:off x="5752829" y="4027246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0A063A8-E3F1-282B-8DD1-3DC043A56926}"/>
                  </a:ext>
                </a:extLst>
              </p:cNvPr>
              <p:cNvCxnSpPr/>
              <p:nvPr/>
            </p:nvCxnSpPr>
            <p:spPr>
              <a:xfrm flipH="1">
                <a:off x="5310980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10E71E-0840-4845-66CF-872756C72CAA}"/>
                  </a:ext>
                </a:extLst>
              </p:cNvPr>
              <p:cNvSpPr/>
              <p:nvPr/>
            </p:nvSpPr>
            <p:spPr>
              <a:xfrm rot="7412572">
                <a:off x="5057782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46D410-E2F8-6D47-C870-48B3A203433F}"/>
                  </a:ext>
                </a:extLst>
              </p:cNvPr>
              <p:cNvSpPr txBox="1"/>
              <p:nvPr/>
            </p:nvSpPr>
            <p:spPr>
              <a:xfrm>
                <a:off x="4365113" y="4299494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4d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CFF958-C4BF-4B6A-08DA-2CE276FF82B1}"/>
                  </a:ext>
                </a:extLst>
              </p:cNvPr>
              <p:cNvSpPr txBox="1"/>
              <p:nvPr/>
            </p:nvSpPr>
            <p:spPr>
              <a:xfrm>
                <a:off x="5644104" y="4317385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7d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7331650-1886-9C50-44E2-E61F3D26202E}"/>
                  </a:ext>
                </a:extLst>
              </p:cNvPr>
              <p:cNvSpPr/>
              <p:nvPr/>
            </p:nvSpPr>
            <p:spPr>
              <a:xfrm>
                <a:off x="7999203" y="4031769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4372DF-5848-1C0F-C3ED-E869FE966807}"/>
                  </a:ext>
                </a:extLst>
              </p:cNvPr>
              <p:cNvSpPr txBox="1"/>
              <p:nvPr/>
            </p:nvSpPr>
            <p:spPr>
              <a:xfrm>
                <a:off x="7890478" y="431542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9d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5E5DF1F-39F7-AA01-C219-8407B1DCF07C}"/>
                  </a:ext>
                </a:extLst>
              </p:cNvPr>
              <p:cNvCxnSpPr/>
              <p:nvPr/>
            </p:nvCxnSpPr>
            <p:spPr>
              <a:xfrm flipH="1">
                <a:off x="8506526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61DFB4B-5D11-D878-2CDF-64B38D9B17B3}"/>
                  </a:ext>
                </a:extLst>
              </p:cNvPr>
              <p:cNvCxnSpPr/>
              <p:nvPr/>
            </p:nvCxnSpPr>
            <p:spPr>
              <a:xfrm flipH="1">
                <a:off x="8838787" y="400103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2C3C57-0146-3CD7-E926-A4920F584116}"/>
                  </a:ext>
                </a:extLst>
              </p:cNvPr>
              <p:cNvSpPr/>
              <p:nvPr/>
            </p:nvSpPr>
            <p:spPr>
              <a:xfrm rot="7412572">
                <a:off x="8585589" y="410624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8F9B83-C937-3754-1489-891AC858D513}"/>
                  </a:ext>
                </a:extLst>
              </p:cNvPr>
              <p:cNvSpPr txBox="1"/>
              <p:nvPr/>
            </p:nvSpPr>
            <p:spPr>
              <a:xfrm>
                <a:off x="10861625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21d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5570C4-1028-447E-FE4F-51400255407A}"/>
                  </a:ext>
                </a:extLst>
              </p:cNvPr>
              <p:cNvSpPr txBox="1"/>
              <p:nvPr/>
            </p:nvSpPr>
            <p:spPr>
              <a:xfrm>
                <a:off x="733119" y="3625587"/>
                <a:ext cx="1064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6 h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AEC82B-6665-5C79-3213-387F7AA9A674}"/>
                  </a:ext>
                </a:extLst>
              </p:cNvPr>
              <p:cNvSpPr txBox="1"/>
              <p:nvPr/>
            </p:nvSpPr>
            <p:spPr>
              <a:xfrm>
                <a:off x="2134520" y="3619666"/>
                <a:ext cx="118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12 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0002C-9CCD-E173-4B33-D4FFA24FDA6F}"/>
                  </a:ext>
                </a:extLst>
              </p:cNvPr>
              <p:cNvSpPr txBox="1"/>
              <p:nvPr/>
            </p:nvSpPr>
            <p:spPr>
              <a:xfrm>
                <a:off x="3586128" y="3622245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1 d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F9761D-9B0E-AA15-B0D4-C338CC2CFCE4}"/>
                  </a:ext>
                </a:extLst>
              </p:cNvPr>
              <p:cNvSpPr txBox="1"/>
              <p:nvPr/>
            </p:nvSpPr>
            <p:spPr>
              <a:xfrm>
                <a:off x="6436203" y="3619791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2 d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89492DB-ACF6-BF58-8E23-85E5DE69E861}"/>
                  </a:ext>
                </a:extLst>
              </p:cNvPr>
              <p:cNvSpPr txBox="1"/>
              <p:nvPr/>
            </p:nvSpPr>
            <p:spPr>
              <a:xfrm>
                <a:off x="9077753" y="4315423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13d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2DB672A-6056-9F9F-78FC-8227AFD1D5D4}"/>
                  </a:ext>
                </a:extLst>
              </p:cNvPr>
              <p:cNvSpPr/>
              <p:nvPr/>
            </p:nvSpPr>
            <p:spPr>
              <a:xfrm>
                <a:off x="9186478" y="4046702"/>
                <a:ext cx="220490" cy="22049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6D1B8F-9A94-0D96-374E-5D94297B5D25}"/>
                  </a:ext>
                </a:extLst>
              </p:cNvPr>
              <p:cNvCxnSpPr/>
              <p:nvPr/>
            </p:nvCxnSpPr>
            <p:spPr>
              <a:xfrm flipH="1">
                <a:off x="10354564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F488B48-C193-B7A3-C46A-545A9A92282A}"/>
                  </a:ext>
                </a:extLst>
              </p:cNvPr>
              <p:cNvCxnSpPr/>
              <p:nvPr/>
            </p:nvCxnSpPr>
            <p:spPr>
              <a:xfrm flipH="1">
                <a:off x="10686825" y="3991640"/>
                <a:ext cx="234950" cy="359788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C274BCF-B831-5767-1554-413F349D2591}"/>
                  </a:ext>
                </a:extLst>
              </p:cNvPr>
              <p:cNvSpPr/>
              <p:nvPr/>
            </p:nvSpPr>
            <p:spPr>
              <a:xfrm rot="7412572">
                <a:off x="10433627" y="4096850"/>
                <a:ext cx="375465" cy="2018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3CADFD-73B9-CEF1-2900-652BB91AC48C}"/>
                  </a:ext>
                </a:extLst>
              </p:cNvPr>
              <p:cNvSpPr txBox="1"/>
              <p:nvPr/>
            </p:nvSpPr>
            <p:spPr>
              <a:xfrm>
                <a:off x="9423630" y="3625587"/>
                <a:ext cx="1067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Every 8 d</a:t>
                </a: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971379E-2B8A-51AB-8CF1-9003876814AD}"/>
              </a:ext>
            </a:extLst>
          </p:cNvPr>
          <p:cNvSpPr/>
          <p:nvPr/>
        </p:nvSpPr>
        <p:spPr>
          <a:xfrm>
            <a:off x="257338" y="5272255"/>
            <a:ext cx="220490" cy="22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69CE7-23E1-EA61-919E-CC2EAD7DCB1A}"/>
              </a:ext>
            </a:extLst>
          </p:cNvPr>
          <p:cNvCxnSpPr>
            <a:cxnSpLocks/>
          </p:cNvCxnSpPr>
          <p:nvPr/>
        </p:nvCxnSpPr>
        <p:spPr>
          <a:xfrm>
            <a:off x="361098" y="4818970"/>
            <a:ext cx="0" cy="4534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C8605-0CB5-0CE8-950D-58AF6F256983}"/>
              </a:ext>
            </a:extLst>
          </p:cNvPr>
          <p:cNvSpPr txBox="1"/>
          <p:nvPr/>
        </p:nvSpPr>
        <p:spPr>
          <a:xfrm>
            <a:off x="175241" y="4449638"/>
            <a:ext cx="17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Size measured</a:t>
            </a:r>
          </a:p>
        </p:txBody>
      </p:sp>
    </p:spTree>
    <p:extLst>
      <p:ext uri="{BB962C8B-B14F-4D97-AF65-F5344CB8AC3E}">
        <p14:creationId xmlns:p14="http://schemas.microsoft.com/office/powerpoint/2010/main" val="276253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A85-FD32-F12D-A1D0-E12A54DF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3BAD9-D433-B036-6A24-71FAFC2A6BE5}"/>
              </a:ext>
            </a:extLst>
          </p:cNvPr>
          <p:cNvSpPr txBox="1"/>
          <p:nvPr/>
        </p:nvSpPr>
        <p:spPr>
          <a:xfrm>
            <a:off x="3138792" y="252919"/>
            <a:ext cx="196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Eco-evo feedback</a:t>
            </a:r>
          </a:p>
        </p:txBody>
      </p:sp>
    </p:spTree>
    <p:extLst>
      <p:ext uri="{BB962C8B-B14F-4D97-AF65-F5344CB8AC3E}">
        <p14:creationId xmlns:p14="http://schemas.microsoft.com/office/powerpoint/2010/main" val="38070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4E1-D07B-2AA5-FFB0-A88B56FB69E5}"/>
              </a:ext>
            </a:extLst>
          </p:cNvPr>
          <p:cNvSpPr txBox="1">
            <a:spLocks/>
          </p:cNvSpPr>
          <p:nvPr/>
        </p:nvSpPr>
        <p:spPr>
          <a:xfrm>
            <a:off x="1659294" y="47832"/>
            <a:ext cx="8873412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2257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0156963-4C7A-0C11-7E28-B479C183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8" y="1538860"/>
            <a:ext cx="5486400" cy="3657600"/>
          </a:xfrm>
          <a:prstGeom prst="rect">
            <a:avLst/>
          </a:prstGeom>
        </p:spPr>
      </p:pic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89447291-0C03-171B-C2A5-62C33FDFE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24" y="153886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5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C2694-736A-29CF-33EB-33D7A6365521}"/>
              </a:ext>
            </a:extLst>
          </p:cNvPr>
          <p:cNvSpPr/>
          <p:nvPr/>
        </p:nvSpPr>
        <p:spPr>
          <a:xfrm rot="6312326" flipV="1">
            <a:off x="6781243" y="3107417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6E496-3666-FF89-40EF-98F5077F2D8B}"/>
              </a:ext>
            </a:extLst>
          </p:cNvPr>
          <p:cNvSpPr/>
          <p:nvPr/>
        </p:nvSpPr>
        <p:spPr>
          <a:xfrm>
            <a:off x="7422914" y="3198336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29102-1AF9-7588-889B-AC548D3FAF4E}"/>
              </a:ext>
            </a:extLst>
          </p:cNvPr>
          <p:cNvSpPr/>
          <p:nvPr/>
        </p:nvSpPr>
        <p:spPr>
          <a:xfrm>
            <a:off x="4937157" y="3527866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4BFBB-D69F-4C7A-9345-52EC03AD2AFD}"/>
              </a:ext>
            </a:extLst>
          </p:cNvPr>
          <p:cNvSpPr/>
          <p:nvPr/>
        </p:nvSpPr>
        <p:spPr>
          <a:xfrm>
            <a:off x="8568127" y="3528089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B3E82-1B51-F912-CC2C-1194EA58B624}"/>
              </a:ext>
            </a:extLst>
          </p:cNvPr>
          <p:cNvCxnSpPr>
            <a:cxnSpLocks/>
          </p:cNvCxnSpPr>
          <p:nvPr/>
        </p:nvCxnSpPr>
        <p:spPr>
          <a:xfrm flipH="1">
            <a:off x="7120647" y="2606208"/>
            <a:ext cx="11543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4C9E0ACC-B96A-58BB-0319-EED5AEC8A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8301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5EE4999-8665-93F0-9083-00D393BD928A}"/>
              </a:ext>
            </a:extLst>
          </p:cNvPr>
          <p:cNvSpPr txBox="1"/>
          <p:nvPr/>
        </p:nvSpPr>
        <p:spPr>
          <a:xfrm>
            <a:off x="6773491" y="2163442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F9E08B74-9292-B3B0-416F-2DEC70860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5182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2AB92CC6-08EE-0A78-9EEC-299E8F393630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F20386E-6D56-0C82-CFB5-BD70049C0AFD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35530-B61F-4092-A8D7-41AB42371A7F}"/>
              </a:ext>
            </a:extLst>
          </p:cNvPr>
          <p:cNvCxnSpPr>
            <a:cxnSpLocks/>
          </p:cNvCxnSpPr>
          <p:nvPr/>
        </p:nvCxnSpPr>
        <p:spPr>
          <a:xfrm flipH="1">
            <a:off x="7577052" y="2748280"/>
            <a:ext cx="29522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EB8FC8-8151-5910-4E83-394DA6471D27}"/>
              </a:ext>
            </a:extLst>
          </p:cNvPr>
          <p:cNvSpPr txBox="1"/>
          <p:nvPr/>
        </p:nvSpPr>
        <p:spPr>
          <a:xfrm>
            <a:off x="6646886" y="3171783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EA72E"/>
                </a:solidFill>
              </a:rPr>
              <a:t>Resistance</a:t>
            </a:r>
            <a:endParaRPr lang="en-US" sz="1400" dirty="0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9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02E0-19B1-BF50-0C47-4C0C3275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FC70FFD9-8D7E-A985-201C-519B177B8BC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369A-64A9-4F37-BE91-DF39D5C2FC52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FE29A0-B8DD-B366-2B6D-8AD3D5711A47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6D7C1-EEED-D2DF-A673-AFA2FB233000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27E12-0E86-7195-840C-8A92608979FD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CEA074-4887-6A23-F013-B06C74414672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07CD5-0C05-7728-4994-455E1BD964A3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7CFCDF-9D38-6A88-1169-B3F7E2C81D32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02784D85-178F-A96A-656F-8276777C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F786C0F5-38CA-B360-F61B-90A5BE47C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4AD730-99A0-0349-913A-D773C0680FC8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A91B0CE0-840B-D7CB-0D8B-E7A1C10E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D7EEB47F-C962-6100-EED7-BCF3734412CC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A5F1C9-F826-451B-D14B-47E43DB3C02C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B915A-7DDD-1164-AEE5-14FA29DE7202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A8DC4E1-18CB-7DBE-79C9-AFB3B9623265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65D695-105F-2469-E40E-044E9D4E6F13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2E5170-0F09-D295-9D9A-9AEB6476DACD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4F66D-1274-3F05-13F7-7E3FB31FD246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6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EDC-4935-C8FB-CF80-1E5E55AF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55754E-6D3C-958B-B0E8-A28C00E23D40}"/>
              </a:ext>
            </a:extLst>
          </p:cNvPr>
          <p:cNvSpPr/>
          <p:nvPr/>
        </p:nvSpPr>
        <p:spPr>
          <a:xfrm rot="6312326" flipV="1">
            <a:off x="6781243" y="3105162"/>
            <a:ext cx="1223558" cy="366360"/>
          </a:xfrm>
          <a:custGeom>
            <a:avLst/>
            <a:gdLst>
              <a:gd name="connsiteX0" fmla="*/ 987552 w 987552"/>
              <a:gd name="connsiteY0" fmla="*/ 0 h 371947"/>
              <a:gd name="connsiteX1" fmla="*/ 627888 w 987552"/>
              <a:gd name="connsiteY1" fmla="*/ 310896 h 371947"/>
              <a:gd name="connsiteX2" fmla="*/ 0 w 987552"/>
              <a:gd name="connsiteY2" fmla="*/ 371856 h 37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552" h="371947">
                <a:moveTo>
                  <a:pt x="987552" y="0"/>
                </a:moveTo>
                <a:cubicBezTo>
                  <a:pt x="890016" y="124460"/>
                  <a:pt x="792480" y="248920"/>
                  <a:pt x="627888" y="310896"/>
                </a:cubicBezTo>
                <a:cubicBezTo>
                  <a:pt x="463296" y="372872"/>
                  <a:pt x="231648" y="372364"/>
                  <a:pt x="0" y="371856"/>
                </a:cubicBez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31FD9-7E12-3C09-AEAE-4631D6D1AADE}"/>
              </a:ext>
            </a:extLst>
          </p:cNvPr>
          <p:cNvSpPr/>
          <p:nvPr/>
        </p:nvSpPr>
        <p:spPr>
          <a:xfrm>
            <a:off x="7422914" y="3196081"/>
            <a:ext cx="271462" cy="28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4D69E-DFB9-0779-C31C-59B2074E0804}"/>
              </a:ext>
            </a:extLst>
          </p:cNvPr>
          <p:cNvSpPr/>
          <p:nvPr/>
        </p:nvSpPr>
        <p:spPr>
          <a:xfrm>
            <a:off x="4937157" y="352561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Native Plant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4330B-7BFB-9DD2-1135-414142C63F10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Invasive Plant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CC25DE-1820-C91F-1EA3-5402EBDAF4E2}"/>
              </a:ext>
            </a:extLst>
          </p:cNvPr>
          <p:cNvSpPr/>
          <p:nvPr/>
        </p:nvSpPr>
        <p:spPr>
          <a:xfrm>
            <a:off x="8568127" y="3525834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Herbivore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347F4B-F3AC-CAD1-DC81-F5CB085EFB4C}"/>
              </a:ext>
            </a:extLst>
          </p:cNvPr>
          <p:cNvCxnSpPr>
            <a:cxnSpLocks/>
          </p:cNvCxnSpPr>
          <p:nvPr/>
        </p:nvCxnSpPr>
        <p:spPr>
          <a:xfrm flipH="1">
            <a:off x="7120647" y="2603953"/>
            <a:ext cx="1154349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Medicago polymorpha">
            <a:extLst>
              <a:ext uri="{FF2B5EF4-FFF2-40B4-BE49-F238E27FC236}">
                <a16:creationId xmlns:a16="http://schemas.microsoft.com/office/drawing/2014/main" id="{D933C685-4317-62C5-43DB-B48C98F7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3362" r="16411" b="35440"/>
          <a:stretch/>
        </p:blipFill>
        <p:spPr bwMode="auto">
          <a:xfrm>
            <a:off x="1012280" y="2345853"/>
            <a:ext cx="1902068" cy="108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60EF6E39-72CE-E2FC-429A-5EFB7A48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" b="20429"/>
          <a:stretch/>
        </p:blipFill>
        <p:spPr bwMode="auto">
          <a:xfrm>
            <a:off x="8568127" y="2376046"/>
            <a:ext cx="1909588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AD2FE2D-8BE3-35AD-CCD7-C881DD65A530}"/>
              </a:ext>
            </a:extLst>
          </p:cNvPr>
          <p:cNvSpPr txBox="1"/>
          <p:nvPr/>
        </p:nvSpPr>
        <p:spPr>
          <a:xfrm>
            <a:off x="6773491" y="2161187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Herbivory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4B3762F3-CB7F-1283-E172-BE642D309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/>
          <a:stretch/>
        </p:blipFill>
        <p:spPr bwMode="auto">
          <a:xfrm>
            <a:off x="4953236" y="2352927"/>
            <a:ext cx="1885950" cy="10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7C86EBA-342A-555D-C450-34EA5A7FEE9E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4EACBB-C25B-61CF-7346-2A537FA8765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256FE3-14C0-726B-07DF-AB2149058874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55A7F3-1BC2-55D0-AE1E-BCD9450A0AF8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F44FC-4344-2A66-74E0-1B550D062726}"/>
              </a:ext>
            </a:extLst>
          </p:cNvPr>
          <p:cNvCxnSpPr>
            <a:cxnSpLocks/>
          </p:cNvCxnSpPr>
          <p:nvPr/>
        </p:nvCxnSpPr>
        <p:spPr>
          <a:xfrm flipH="1">
            <a:off x="7577052" y="2746025"/>
            <a:ext cx="295223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AC7409-D715-9D0D-CE2E-97D31738097E}"/>
              </a:ext>
            </a:extLst>
          </p:cNvPr>
          <p:cNvSpPr txBox="1"/>
          <p:nvPr/>
        </p:nvSpPr>
        <p:spPr>
          <a:xfrm>
            <a:off x="6646886" y="3169528"/>
            <a:ext cx="18603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Resistance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433F88A-4925-D5F9-9A37-F3D3B45B3B7C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6327581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CDA57-6E42-B9FA-583A-BF4A3751B9D6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1E652-3963-7336-C887-80AAF349447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9932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5DA3-4EF8-7D2E-7F62-2BD5CF75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5C060CD5-F203-4A2B-9F68-7EA3C71AC310}"/>
              </a:ext>
            </a:extLst>
          </p:cNvPr>
          <p:cNvSpPr/>
          <p:nvPr/>
        </p:nvSpPr>
        <p:spPr>
          <a:xfrm rot="10591980">
            <a:off x="3910129" y="2669903"/>
            <a:ext cx="1465634" cy="1181261"/>
          </a:xfrm>
          <a:prstGeom prst="arc">
            <a:avLst>
              <a:gd name="adj1" fmla="val 11428173"/>
              <a:gd name="adj2" fmla="val 394127"/>
            </a:avLst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AF39F-0EA1-C3F7-8180-D5B1354F689D}"/>
              </a:ext>
            </a:extLst>
          </p:cNvPr>
          <p:cNvSpPr/>
          <p:nvPr/>
        </p:nvSpPr>
        <p:spPr>
          <a:xfrm>
            <a:off x="3911590" y="3486673"/>
            <a:ext cx="426945" cy="224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F6BC6-713B-3FD2-70E4-638E4AE1A1A2}"/>
              </a:ext>
            </a:extLst>
          </p:cNvPr>
          <p:cNvSpPr/>
          <p:nvPr/>
        </p:nvSpPr>
        <p:spPr>
          <a:xfrm>
            <a:off x="4879810" y="2550441"/>
            <a:ext cx="1902372" cy="6752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3DBA2-AE28-E13E-32D8-2DA5AC15B8B5}"/>
              </a:ext>
            </a:extLst>
          </p:cNvPr>
          <p:cNvSpPr/>
          <p:nvPr/>
        </p:nvSpPr>
        <p:spPr>
          <a:xfrm>
            <a:off x="1012280" y="3528234"/>
            <a:ext cx="1902372" cy="6752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Climate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9E2CD-E5DB-58C4-5717-FCB253D7B544}"/>
              </a:ext>
            </a:extLst>
          </p:cNvPr>
          <p:cNvSpPr/>
          <p:nvPr/>
        </p:nvSpPr>
        <p:spPr>
          <a:xfrm>
            <a:off x="8589945" y="2550441"/>
            <a:ext cx="1902372" cy="675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Species B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8598F390-5D51-3F7B-9EA9-FEC1F571EBFB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Evolution-mediated indirect effects on ecology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7D889-8E5A-AC72-71C3-D2827173A26E}"/>
              </a:ext>
            </a:extLst>
          </p:cNvPr>
          <p:cNvCxnSpPr>
            <a:cxnSpLocks/>
          </p:cNvCxnSpPr>
          <p:nvPr/>
        </p:nvCxnSpPr>
        <p:spPr>
          <a:xfrm>
            <a:off x="3198751" y="2859867"/>
            <a:ext cx="14467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D867A1-AF4D-D849-69E5-D6D422270C3D}"/>
              </a:ext>
            </a:extLst>
          </p:cNvPr>
          <p:cNvSpPr txBox="1"/>
          <p:nvPr/>
        </p:nvSpPr>
        <p:spPr>
          <a:xfrm>
            <a:off x="3009565" y="2888086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Higher Temp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07A3FA3-E59B-0C5E-A3B6-FE846C70EA10}"/>
              </a:ext>
            </a:extLst>
          </p:cNvPr>
          <p:cNvSpPr txBox="1"/>
          <p:nvPr/>
        </p:nvSpPr>
        <p:spPr>
          <a:xfrm>
            <a:off x="10229548" y="6235759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Lau, 2012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2DED-FB9C-7FDC-3EF1-C0CD63EEDC48}"/>
              </a:ext>
            </a:extLst>
          </p:cNvPr>
          <p:cNvSpPr txBox="1"/>
          <p:nvPr/>
        </p:nvSpPr>
        <p:spPr>
          <a:xfrm>
            <a:off x="3194896" y="3389480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</a:rPr>
              <a:t>evolution</a:t>
            </a:r>
          </a:p>
        </p:txBody>
      </p:sp>
      <p:pic>
        <p:nvPicPr>
          <p:cNvPr id="2" name="Picture 2" descr="Free Vectors | rising temperature icon">
            <a:extLst>
              <a:ext uri="{FF2B5EF4-FFF2-40B4-BE49-F238E27FC236}">
                <a16:creationId xmlns:a16="http://schemas.microsoft.com/office/drawing/2014/main" id="{83065DC8-8C35-22E4-7329-C5128464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63" y="2132785"/>
            <a:ext cx="1822943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B67861-E957-1C8F-83EA-EC68F86E717C}"/>
              </a:ext>
            </a:extLst>
          </p:cNvPr>
          <p:cNvCxnSpPr>
            <a:cxnSpLocks/>
          </p:cNvCxnSpPr>
          <p:nvPr/>
        </p:nvCxnSpPr>
        <p:spPr>
          <a:xfrm>
            <a:off x="6962677" y="2875329"/>
            <a:ext cx="1446773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88DF44-B8CF-D332-76FB-9491BBCBC3CF}"/>
              </a:ext>
            </a:extLst>
          </p:cNvPr>
          <p:cNvSpPr txBox="1"/>
          <p:nvPr/>
        </p:nvSpPr>
        <p:spPr>
          <a:xfrm>
            <a:off x="6773491" y="2903548"/>
            <a:ext cx="186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Interaction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1B7F491-1B78-73DD-1F2F-E1086187345D}"/>
              </a:ext>
            </a:extLst>
          </p:cNvPr>
          <p:cNvSpPr/>
          <p:nvPr/>
        </p:nvSpPr>
        <p:spPr>
          <a:xfrm rot="20074593">
            <a:off x="4761922" y="3557047"/>
            <a:ext cx="1465634" cy="1181261"/>
          </a:xfrm>
          <a:prstGeom prst="arc">
            <a:avLst>
              <a:gd name="adj1" fmla="val 15929155"/>
              <a:gd name="adj2" fmla="val 19234274"/>
            </a:avLst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8C4329C-E81B-6F96-C0F2-46EF934CB295}"/>
              </a:ext>
            </a:extLst>
          </p:cNvPr>
          <p:cNvSpPr/>
          <p:nvPr/>
        </p:nvSpPr>
        <p:spPr>
          <a:xfrm rot="10354731">
            <a:off x="5402125" y="2438958"/>
            <a:ext cx="2122223" cy="1181261"/>
          </a:xfrm>
          <a:prstGeom prst="arc">
            <a:avLst>
              <a:gd name="adj1" fmla="val 12305525"/>
              <a:gd name="adj2" fmla="val 19797538"/>
            </a:avLst>
          </a:prstGeom>
          <a:ln w="38100">
            <a:prstDash val="sysDot"/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CBD31C-1CF5-E113-0360-C52A5BC37F6F}"/>
              </a:ext>
            </a:extLst>
          </p:cNvPr>
          <p:cNvSpPr txBox="1"/>
          <p:nvPr/>
        </p:nvSpPr>
        <p:spPr>
          <a:xfrm>
            <a:off x="5510143" y="3598773"/>
            <a:ext cx="186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68145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6597-B914-9927-6DCC-CBBB1429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23D71-68FE-CD4D-2ED3-2924F3C244C2}"/>
              </a:ext>
            </a:extLst>
          </p:cNvPr>
          <p:cNvSpPr txBox="1"/>
          <p:nvPr/>
        </p:nvSpPr>
        <p:spPr>
          <a:xfrm>
            <a:off x="4383783" y="175547"/>
            <a:ext cx="263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Pitcher plant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F917F-2BA7-C853-3DB0-12CF2B88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311"/>
          <a:stretch>
            <a:fillRect/>
          </a:stretch>
        </p:blipFill>
        <p:spPr>
          <a:xfrm>
            <a:off x="431813" y="4273549"/>
            <a:ext cx="3504356" cy="228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DBFAE-89AF-6171-6D6D-E049B425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2" y="392150"/>
            <a:ext cx="3504356" cy="36562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4174EE-C28A-38C1-840F-8E3D74AE7EB4}"/>
              </a:ext>
            </a:extLst>
          </p:cNvPr>
          <p:cNvGrpSpPr/>
          <p:nvPr/>
        </p:nvGrpSpPr>
        <p:grpSpPr>
          <a:xfrm>
            <a:off x="4990473" y="3429000"/>
            <a:ext cx="3251200" cy="1201690"/>
            <a:chOff x="5283200" y="4117736"/>
            <a:chExt cx="3251200" cy="1201690"/>
          </a:xfrm>
        </p:grpSpPr>
        <p:pic>
          <p:nvPicPr>
            <p:cNvPr id="8" name="Picture 7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6397BD2B-96DC-2C3D-3078-973A08EC4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9" name="Picture 8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1025B6BB-5BE1-4A9D-6445-94BF9F1DE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67F39-13DD-AF28-98BF-2A2002B22AF1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Bacteria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0907EC-418A-B0B2-F5AB-0049559F5EC1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1388E-7826-EF5B-EBE7-C8F6E2BFD2FB}"/>
              </a:ext>
            </a:extLst>
          </p:cNvPr>
          <p:cNvGrpSpPr/>
          <p:nvPr/>
        </p:nvGrpSpPr>
        <p:grpSpPr>
          <a:xfrm>
            <a:off x="4990473" y="1049466"/>
            <a:ext cx="3292160" cy="1847981"/>
            <a:chOff x="5271827" y="1397289"/>
            <a:chExt cx="3292160" cy="184798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A54A0EA-3CD4-6D39-7891-C25FDC44D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500" l="13625" r="85500">
                          <a14:foregroundMark x1="18375" y1="76000" x2="18000" y2="77167"/>
                          <a14:foregroundMark x1="19375" y1="80667" x2="23625" y2="73333"/>
                          <a14:foregroundMark x1="78750" y1="27667" x2="78625" y2="14500"/>
                          <a14:foregroundMark x1="79000" y1="15833" x2="81125" y2="18333"/>
                          <a14:foregroundMark x1="81250" y1="25000" x2="82625" y2="23167"/>
                          <a14:foregroundMark x1="81875" y1="27500" x2="83625" y2="23667"/>
                          <a14:foregroundMark x1="81125" y1="27667" x2="84375" y2="23000"/>
                          <a14:foregroundMark x1="81750" y1="27333" x2="80625" y2="27667"/>
                          <a14:foregroundMark x1="76500" y1="13667" x2="78500" y2="13500"/>
                          <a14:foregroundMark x1="15625" y1="82000" x2="15625" y2="87333"/>
                          <a14:foregroundMark x1="18125" y1="79167" x2="14500" y2="89333"/>
                          <a14:foregroundMark x1="18375" y1="83000" x2="13625" y2="84833"/>
                          <a14:foregroundMark x1="13625" y1="85333" x2="13625" y2="94500"/>
                          <a14:foregroundMark x1="20500" y1="82833" x2="14750" y2="91667"/>
                          <a14:foregroundMark x1="29250" y1="77500" x2="54750" y2="52333"/>
                          <a14:foregroundMark x1="54750" y1="52333" x2="57375" y2="47167"/>
                          <a14:foregroundMark x1="22000" y1="62167" x2="27125" y2="52500"/>
                          <a14:foregroundMark x1="78250" y1="14500" x2="80875" y2="16500"/>
                          <a14:foregroundMark x1="78625" y1="13000" x2="80750" y2="14667"/>
                          <a14:foregroundMark x1="78375" y1="12167" x2="80000" y2="15333"/>
                          <a14:foregroundMark x1="78125" y1="13000" x2="80250" y2="15500"/>
                          <a14:foregroundMark x1="82375" y1="29500" x2="85125" y2="24833"/>
                          <a14:foregroundMark x1="82500" y1="28833" x2="85500" y2="23167"/>
                          <a14:foregroundMark x1="83250" y1="28333" x2="84625" y2="25500"/>
                          <a14:foregroundMark x1="82750" y1="31500" x2="84250" y2="25500"/>
                          <a14:foregroundMark x1="81000" y1="31500" x2="84750" y2="28167"/>
                          <a14:foregroundMark x1="82750" y1="31333" x2="85500" y2="24500"/>
                          <a14:foregroundMark x1="80000" y1="16333" x2="76875" y2="11667"/>
                          <a14:foregroundMark x1="79250" y1="13333" x2="77125" y2="19333"/>
                          <a14:foregroundMark x1="76625" y1="16333" x2="81750" y2="14667"/>
                          <a14:foregroundMark x1="84500" y1="23500" x2="84875" y2="30667"/>
                          <a14:foregroundMark x1="84875" y1="24833" x2="84500" y2="29333"/>
                          <a14:foregroundMark x1="84250" y1="24000" x2="85375" y2="2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4" t="-725" r="12410" b="-527"/>
            <a:stretch/>
          </p:blipFill>
          <p:spPr bwMode="auto">
            <a:xfrm>
              <a:off x="5481859" y="1953748"/>
              <a:ext cx="993657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A417A66-BE81-0390-8761-CD1E728C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83275">
              <a:off x="7195941" y="2210130"/>
              <a:ext cx="513297" cy="38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9A09D-6602-ECE0-92EE-4323CDD7C071}"/>
                </a:ext>
              </a:extLst>
            </p:cNvPr>
            <p:cNvSpPr txBox="1"/>
            <p:nvPr/>
          </p:nvSpPr>
          <p:spPr>
            <a:xfrm>
              <a:off x="6021801" y="14571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Bacterivores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667A9-5B00-C6B6-E1C7-02428A765BE4}"/>
                </a:ext>
              </a:extLst>
            </p:cNvPr>
            <p:cNvSpPr txBox="1"/>
            <p:nvPr/>
          </p:nvSpPr>
          <p:spPr>
            <a:xfrm>
              <a:off x="5275140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Rotifers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D566C-3D75-6DA0-38EA-CE1D4FBAA673}"/>
                </a:ext>
              </a:extLst>
            </p:cNvPr>
            <p:cNvSpPr txBox="1"/>
            <p:nvPr/>
          </p:nvSpPr>
          <p:spPr>
            <a:xfrm>
              <a:off x="6703656" y="2786048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Protists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C7B57-6DFB-C907-5A3D-35C6207E89F0}"/>
                </a:ext>
              </a:extLst>
            </p:cNvPr>
            <p:cNvSpPr/>
            <p:nvPr/>
          </p:nvSpPr>
          <p:spPr>
            <a:xfrm>
              <a:off x="5271827" y="1397289"/>
              <a:ext cx="3251200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4DB6E0A-9262-A812-3239-DD13560B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3868">
              <a:off x="7574205" y="1916032"/>
              <a:ext cx="615853" cy="45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D929EEF-77D7-8D4C-8057-3DBC65383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26" b="89926" l="5000" r="96556">
                          <a14:foregroundMark x1="88667" y1="39111" x2="87444" y2="56741"/>
                          <a14:foregroundMark x1="90778" y1="55259" x2="89556" y2="38074"/>
                          <a14:foregroundMark x1="92556" y1="34519" x2="92111" y2="52296"/>
                          <a14:foregroundMark x1="96333" y1="49037" x2="93556" y2="36889"/>
                          <a14:foregroundMark x1="95222" y1="36444" x2="96333" y2="35852"/>
                          <a14:foregroundMark x1="96556" y1="49333" x2="93889" y2="54370"/>
                          <a14:foregroundMark x1="64815" y1="80333" x2="67000" y2="83111"/>
                          <a14:foregroundMark x1="56241" y1="80747" x2="56000" y2="82815"/>
                          <a14:foregroundMark x1="56778" y1="76148" x2="56596" y2="77706"/>
                          <a14:foregroundMark x1="48584" y1="81185" x2="51049" y2="83842"/>
                          <a14:foregroundMark x1="47766" y1="80303" x2="48584" y2="81185"/>
                          <a14:foregroundMark x1="46111" y1="78519" x2="46834" y2="79298"/>
                          <a14:foregroundMark x1="46019" y1="82882" x2="46222" y2="83111"/>
                          <a14:foregroundMark x1="44510" y1="81185" x2="45104" y2="81853"/>
                          <a14:foregroundMark x1="42667" y1="79111" x2="44510" y2="81185"/>
                          <a14:foregroundMark x1="10889" y1="52593" x2="5000" y2="49778"/>
                          <a14:foregroundMark x1="60205" y1="13616" x2="60444" y2="12296"/>
                          <a14:foregroundMark x1="59667" y1="16593" x2="59839" y2="15641"/>
                          <a14:foregroundMark x1="77961" y1="19605" x2="76222" y2="15259"/>
                          <a14:backgroundMark x1="77889" y1="19704" x2="79556" y2="21037"/>
                          <a14:backgroundMark x1="66778" y1="79111" x2="65111" y2="78519"/>
                          <a14:backgroundMark x1="64444" y1="77630" x2="62667" y2="77778"/>
                          <a14:backgroundMark x1="46667" y1="81185" x2="46667" y2="81185"/>
                          <a14:backgroundMark x1="46889" y1="81481" x2="46111" y2="80741"/>
                          <a14:backgroundMark x1="45556" y1="81185" x2="46667" y2="81926"/>
                          <a14:backgroundMark x1="6222" y1="47259" x2="5667" y2="47111"/>
                          <a14:backgroundMark x1="11111" y1="49778" x2="9667" y2="49333"/>
                          <a14:backgroundMark x1="13667" y1="66815" x2="12778" y2="66667"/>
                          <a14:backgroundMark x1="29444" y1="77926" x2="28333" y2="77926"/>
                          <a14:backgroundMark x1="50556" y1="81333" x2="50000" y2="80889"/>
                          <a14:backgroundMark x1="57556" y1="79556" x2="55778" y2="79852"/>
                          <a14:backgroundMark x1="67333" y1="73630" x2="66667" y2="73630"/>
                          <a14:backgroundMark x1="60778" y1="14815" x2="59444" y2="14815"/>
                          <a14:backgroundMark x1="34222" y1="14370" x2="32889" y2="14370"/>
                          <a14:backgroundMark x1="10667" y1="38074" x2="8889" y2="38370"/>
                          <a14:backgroundMark x1="13444" y1="34370" x2="12222" y2="34370"/>
                          <a14:backgroundMark x1="15667" y1="28593" x2="15667" y2="28593"/>
                          <a14:backgroundMark x1="30333" y1="17630" x2="30333" y2="17630"/>
                          <a14:backgroundMark x1="71333" y1="21926" x2="69778" y2="21630"/>
                          <a14:backgroundMark x1="59667" y1="17630" x2="59667" y2="1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332">
              <a:off x="7653766" y="2394700"/>
              <a:ext cx="456731" cy="33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F88F4-6168-6A09-65E5-F9960197B622}"/>
              </a:ext>
            </a:extLst>
          </p:cNvPr>
          <p:cNvGrpSpPr/>
          <p:nvPr/>
        </p:nvGrpSpPr>
        <p:grpSpPr>
          <a:xfrm>
            <a:off x="4995206" y="5103131"/>
            <a:ext cx="3251200" cy="1220944"/>
            <a:chOff x="5276560" y="5450954"/>
            <a:chExt cx="3251200" cy="1220944"/>
          </a:xfrm>
        </p:grpSpPr>
        <p:pic>
          <p:nvPicPr>
            <p:cNvPr id="22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103EA335-3E57-295C-9788-03076793F5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5FF7DD83-F040-EB5D-2606-2C7928D4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E16EF69D-2C28-67BA-A853-577FAC608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B4F7514-05B6-6C5A-17CB-05FF3774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2DA357-EC5D-D05A-0FAD-081F037C8E00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FF779AF-79CB-EBAB-C9AF-CA0D84463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AA05B0-DC59-80C1-A928-ED9513AA657F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pic>
        <p:nvPicPr>
          <p:cNvPr id="29" name="Picture 6" descr="Fish PNG Images, Download 100000+ Fish PNG Resources with Transparent  Background">
            <a:extLst>
              <a:ext uri="{FF2B5EF4-FFF2-40B4-BE49-F238E27FC236}">
                <a16:creationId xmlns:a16="http://schemas.microsoft.com/office/drawing/2014/main" id="{354278E5-8047-94E7-3D7B-3D61E6FF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18">
            <a:off x="6005936" y="5502345"/>
            <a:ext cx="983976" cy="9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121F7-0181-34FD-50E4-BB831D6FE949}"/>
              </a:ext>
            </a:extLst>
          </p:cNvPr>
          <p:cNvGrpSpPr/>
          <p:nvPr/>
        </p:nvGrpSpPr>
        <p:grpSpPr>
          <a:xfrm>
            <a:off x="9085583" y="1048210"/>
            <a:ext cx="2219005" cy="1847981"/>
            <a:chOff x="9366937" y="1396033"/>
            <a:chExt cx="2219005" cy="1847981"/>
          </a:xfrm>
        </p:grpSpPr>
        <p:pic>
          <p:nvPicPr>
            <p:cNvPr id="31" name="Picture 8" descr="First records of the pitcher plant mite Sarraceniopus gibsoni (Nesbitt,  1954) (Astigmata: Histiostomatidae) in Europe">
              <a:extLst>
                <a:ext uri="{FF2B5EF4-FFF2-40B4-BE49-F238E27FC236}">
                  <a16:creationId xmlns:a16="http://schemas.microsoft.com/office/drawing/2014/main" id="{D094A5B6-D471-2AD4-2C20-99E0CBEDC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38" b="91386" l="4762" r="89418">
                          <a14:foregroundMark x1="40741" y1="33708" x2="34392" y2="12734"/>
                          <a14:foregroundMark x1="34392" y1="12734" x2="31746" y2="10487"/>
                          <a14:foregroundMark x1="38624" y1="42322" x2="10053" y2="28839"/>
                          <a14:foregroundMark x1="10053" y1="28839" x2="5291" y2="28839"/>
                          <a14:foregroundMark x1="32275" y1="57303" x2="19048" y2="77154"/>
                          <a14:foregroundMark x1="19048" y1="77154" x2="20106" y2="78652"/>
                          <a14:foregroundMark x1="69312" y1="42697" x2="89418" y2="22472"/>
                          <a14:foregroundMark x1="61905" y1="32210" x2="65608" y2="10112"/>
                          <a14:foregroundMark x1="74074" y1="59176" x2="84656" y2="75281"/>
                          <a14:foregroundMark x1="77778" y1="71161" x2="83069" y2="91386"/>
                          <a14:foregroundMark x1="38291" y1="83146" x2="44974" y2="87266"/>
                          <a14:foregroundMark x1="28571" y1="77154" x2="38291" y2="83146"/>
                          <a14:foregroundMark x1="83069" y1="70787" x2="82540" y2="69663"/>
                          <a14:backgroundMark x1="73545" y1="79775" x2="74603" y2="73408"/>
                          <a14:backgroundMark x1="33745" y1="74025" x2="32804" y2="73408"/>
                          <a14:backgroundMark x1="46561" y1="83146" x2="46561" y2="83146"/>
                          <a14:backgroundMark x1="43915" y1="81648" x2="40741" y2="80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66834">
              <a:off x="9960583" y="1641114"/>
              <a:ext cx="1017338" cy="1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F8A1-6018-5A89-4D84-BF1583B76C10}"/>
                </a:ext>
              </a:extLst>
            </p:cNvPr>
            <p:cNvSpPr/>
            <p:nvPr/>
          </p:nvSpPr>
          <p:spPr>
            <a:xfrm>
              <a:off x="9366937" y="1396033"/>
              <a:ext cx="221900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71104-4339-EC22-8A23-C9399EF27C65}"/>
                </a:ext>
              </a:extLst>
            </p:cNvPr>
            <p:cNvSpPr txBox="1"/>
            <p:nvPr/>
          </p:nvSpPr>
          <p:spPr>
            <a:xfrm>
              <a:off x="9538230" y="1397289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Omnivores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AF2531-A02C-789B-2083-795642E6951B}"/>
                </a:ext>
              </a:extLst>
            </p:cNvPr>
            <p:cNvSpPr txBox="1"/>
            <p:nvPr/>
          </p:nvSpPr>
          <p:spPr>
            <a:xfrm>
              <a:off x="9546273" y="2803801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Mites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EC9345-2301-D06E-0EAD-8662DCEBE4DD}"/>
              </a:ext>
            </a:extLst>
          </p:cNvPr>
          <p:cNvCxnSpPr>
            <a:cxnSpLocks/>
          </p:cNvCxnSpPr>
          <p:nvPr/>
        </p:nvCxnSpPr>
        <p:spPr>
          <a:xfrm>
            <a:off x="6662415" y="4630690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779BD-36F5-236D-7B34-54D175645383}"/>
              </a:ext>
            </a:extLst>
          </p:cNvPr>
          <p:cNvCxnSpPr>
            <a:cxnSpLocks/>
          </p:cNvCxnSpPr>
          <p:nvPr/>
        </p:nvCxnSpPr>
        <p:spPr>
          <a:xfrm>
            <a:off x="6616073" y="2898297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A51FE5-F30F-A984-A908-72A8662F22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477322" y="1972201"/>
            <a:ext cx="608261" cy="38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B4BB1-7DA9-7748-EA81-427B63EF46C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8358342" y="2896191"/>
            <a:ext cx="1836744" cy="11336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C16B01-B6D6-2CB3-FB43-70D15EF1F1A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304181" y="4727307"/>
            <a:ext cx="847011" cy="9941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6C190A-23A0-873C-A685-811F8C8CADE2}"/>
              </a:ext>
            </a:extLst>
          </p:cNvPr>
          <p:cNvGrpSpPr/>
          <p:nvPr/>
        </p:nvGrpSpPr>
        <p:grpSpPr>
          <a:xfrm>
            <a:off x="9151192" y="3803316"/>
            <a:ext cx="2482645" cy="1865155"/>
            <a:chOff x="9432546" y="4151139"/>
            <a:chExt cx="2482645" cy="1865155"/>
          </a:xfrm>
        </p:grpSpPr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41676605-82C5-FD06-72D7-92D8F647F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3030">
              <a:off x="10622449" y="4567253"/>
              <a:ext cx="1049079" cy="78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24AAEA-F8D3-57D2-1FC9-9FF7835B98BA}"/>
                </a:ext>
              </a:extLst>
            </p:cNvPr>
            <p:cNvSpPr/>
            <p:nvPr/>
          </p:nvSpPr>
          <p:spPr>
            <a:xfrm>
              <a:off x="9432546" y="4151139"/>
              <a:ext cx="2482645" cy="1847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7954BC-35E1-0DAC-8481-042CA117D780}"/>
                </a:ext>
              </a:extLst>
            </p:cNvPr>
            <p:cNvSpPr txBox="1"/>
            <p:nvPr/>
          </p:nvSpPr>
          <p:spPr>
            <a:xfrm>
              <a:off x="9603839" y="4152395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Detritivores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04CEC-43CC-C132-5C74-C79CDEA274F6}"/>
                </a:ext>
              </a:extLst>
            </p:cNvPr>
            <p:cNvSpPr txBox="1"/>
            <p:nvPr/>
          </p:nvSpPr>
          <p:spPr>
            <a:xfrm>
              <a:off x="9560108" y="5616184"/>
              <a:ext cx="230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Midge &amp; Fly Larvae</a:t>
              </a:r>
            </a:p>
          </p:txBody>
        </p: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26F2328B-8004-C349-308B-E4CB5F95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12598" y1="29596" x2="12305" y2="30378"/>
                          <a14:foregroundMark x1="11328" y1="29987" x2="10840" y2="31421"/>
                          <a14:foregroundMark x1="85156" y1="86180" x2="85547" y2="86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548125" y="4419570"/>
              <a:ext cx="1795625" cy="134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311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3265845" y="0"/>
            <a:ext cx="4665306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13AF78-5692-6CBA-8789-56C44501D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 bwMode="auto">
          <a:xfrm>
            <a:off x="756850" y="3423085"/>
            <a:ext cx="2392796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DE859-C90A-11AB-9E2A-8B820B37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0067"/>
          <a:stretch/>
        </p:blipFill>
        <p:spPr bwMode="auto">
          <a:xfrm>
            <a:off x="747126" y="113890"/>
            <a:ext cx="2402520" cy="31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C364239-056F-C29B-0400-F4C60920F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9936" r="9306" b="12339"/>
          <a:stretch/>
        </p:blipFill>
        <p:spPr bwMode="auto">
          <a:xfrm rot="16200000">
            <a:off x="2700684" y="1593061"/>
            <a:ext cx="5795630" cy="441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EFC2B-4053-48CF-39B3-A7F3230B9A20}"/>
              </a:ext>
            </a:extLst>
          </p:cNvPr>
          <p:cNvCxnSpPr/>
          <p:nvPr/>
        </p:nvCxnSpPr>
        <p:spPr>
          <a:xfrm>
            <a:off x="3554256" y="6520977"/>
            <a:ext cx="9101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5AF571-DAB1-D1D4-2488-675BA9300F12}"/>
              </a:ext>
            </a:extLst>
          </p:cNvPr>
          <p:cNvSpPr txBox="1"/>
          <p:nvPr/>
        </p:nvSpPr>
        <p:spPr>
          <a:xfrm>
            <a:off x="3430919" y="6086330"/>
            <a:ext cx="1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25 µm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BE04F-4BFE-537B-FA45-12868DC6B851}"/>
              </a:ext>
            </a:extLst>
          </p:cNvPr>
          <p:cNvGrpSpPr/>
          <p:nvPr/>
        </p:nvGrpSpPr>
        <p:grpSpPr>
          <a:xfrm>
            <a:off x="8400543" y="3523558"/>
            <a:ext cx="3251200" cy="1201690"/>
            <a:chOff x="5283200" y="4117736"/>
            <a:chExt cx="3251200" cy="1201690"/>
          </a:xfrm>
        </p:grpSpPr>
        <p:pic>
          <p:nvPicPr>
            <p:cNvPr id="10" name="Picture 9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FEBFEB0B-8E8B-237E-D2D3-0EF202A74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5630321" y="4578634"/>
              <a:ext cx="1449569" cy="491853"/>
            </a:xfrm>
            <a:prstGeom prst="rect">
              <a:avLst/>
            </a:prstGeom>
          </p:spPr>
        </p:pic>
        <p:pic>
          <p:nvPicPr>
            <p:cNvPr id="11" name="Picture 10" descr="A close up of blue bacteria&#10;&#10;Description automatically generated">
              <a:extLst>
                <a:ext uri="{FF2B5EF4-FFF2-40B4-BE49-F238E27FC236}">
                  <a16:creationId xmlns:a16="http://schemas.microsoft.com/office/drawing/2014/main" id="{A3F46DB5-A0E6-7701-91CB-26E4DD39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9678"/>
            <a:stretch/>
          </p:blipFill>
          <p:spPr>
            <a:xfrm flipV="1">
              <a:off x="6963339" y="4571061"/>
              <a:ext cx="1449569" cy="4918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E59E2-1C3E-90BD-6DC7-A0A7E2AC57E2}"/>
                </a:ext>
              </a:extLst>
            </p:cNvPr>
            <p:cNvSpPr txBox="1"/>
            <p:nvPr/>
          </p:nvSpPr>
          <p:spPr>
            <a:xfrm>
              <a:off x="6033174" y="4155017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Microbes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C91B84-B2A0-550B-02AF-5E7F23A11183}"/>
                </a:ext>
              </a:extLst>
            </p:cNvPr>
            <p:cNvSpPr/>
            <p:nvPr/>
          </p:nvSpPr>
          <p:spPr>
            <a:xfrm>
              <a:off x="5283200" y="4117736"/>
              <a:ext cx="3251200" cy="1201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11B2D19A-E336-8041-AC1E-E1C2ACD2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500" l="13625" r="85500">
                        <a14:foregroundMark x1="18375" y1="76000" x2="18000" y2="77167"/>
                        <a14:foregroundMark x1="19375" y1="80667" x2="23625" y2="73333"/>
                        <a14:foregroundMark x1="78750" y1="27667" x2="78625" y2="14500"/>
                        <a14:foregroundMark x1="79000" y1="15833" x2="81125" y2="18333"/>
                        <a14:foregroundMark x1="81250" y1="25000" x2="82625" y2="23167"/>
                        <a14:foregroundMark x1="81875" y1="27500" x2="83625" y2="23667"/>
                        <a14:foregroundMark x1="81125" y1="27667" x2="84375" y2="23000"/>
                        <a14:foregroundMark x1="81750" y1="27333" x2="80625" y2="27667"/>
                        <a14:foregroundMark x1="76500" y1="13667" x2="78500" y2="13500"/>
                        <a14:foregroundMark x1="15625" y1="82000" x2="15625" y2="87333"/>
                        <a14:foregroundMark x1="18125" y1="79167" x2="14500" y2="89333"/>
                        <a14:foregroundMark x1="18375" y1="83000" x2="13625" y2="84833"/>
                        <a14:foregroundMark x1="13625" y1="85333" x2="13625" y2="94500"/>
                        <a14:foregroundMark x1="20500" y1="82833" x2="14750" y2="91667"/>
                        <a14:foregroundMark x1="29250" y1="77500" x2="54750" y2="52333"/>
                        <a14:foregroundMark x1="54750" y1="52333" x2="57375" y2="47167"/>
                        <a14:foregroundMark x1="22000" y1="62167" x2="27125" y2="52500"/>
                        <a14:foregroundMark x1="78250" y1="14500" x2="80875" y2="16500"/>
                        <a14:foregroundMark x1="78625" y1="13000" x2="80750" y2="14667"/>
                        <a14:foregroundMark x1="78375" y1="12167" x2="80000" y2="15333"/>
                        <a14:foregroundMark x1="78125" y1="13000" x2="80250" y2="15500"/>
                        <a14:foregroundMark x1="82375" y1="29500" x2="85125" y2="24833"/>
                        <a14:foregroundMark x1="82500" y1="28833" x2="85500" y2="23167"/>
                        <a14:foregroundMark x1="83250" y1="28333" x2="84625" y2="25500"/>
                        <a14:foregroundMark x1="82750" y1="31500" x2="84250" y2="25500"/>
                        <a14:foregroundMark x1="81000" y1="31500" x2="84750" y2="28167"/>
                        <a14:foregroundMark x1="82750" y1="31333" x2="85500" y2="24500"/>
                        <a14:foregroundMark x1="80000" y1="16333" x2="76875" y2="11667"/>
                        <a14:foregroundMark x1="79250" y1="13333" x2="77125" y2="19333"/>
                        <a14:foregroundMark x1="76625" y1="16333" x2="81750" y2="14667"/>
                        <a14:foregroundMark x1="84500" y1="23500" x2="84875" y2="30667"/>
                        <a14:foregroundMark x1="84875" y1="24833" x2="84500" y2="29333"/>
                        <a14:foregroundMark x1="84250" y1="24000" x2="85375" y2="2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-725" r="12410" b="-527"/>
          <a:stretch/>
        </p:blipFill>
        <p:spPr bwMode="auto">
          <a:xfrm>
            <a:off x="8610575" y="1700483"/>
            <a:ext cx="993657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D2E620-5976-06AA-258B-B8612C1C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3275">
            <a:off x="10324657" y="1956865"/>
            <a:ext cx="513297" cy="3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DB54EE-F35A-7EAD-068E-CBD9E59B5FA5}"/>
              </a:ext>
            </a:extLst>
          </p:cNvPr>
          <p:cNvSpPr txBox="1"/>
          <p:nvPr/>
        </p:nvSpPr>
        <p:spPr>
          <a:xfrm>
            <a:off x="9150517" y="1203836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Bacterivores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F751D-CF0F-B79C-B412-3AB21B10D4E8}"/>
              </a:ext>
            </a:extLst>
          </p:cNvPr>
          <p:cNvSpPr txBox="1"/>
          <p:nvPr/>
        </p:nvSpPr>
        <p:spPr>
          <a:xfrm>
            <a:off x="8403856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</a:rPr>
              <a:t>Rotifers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AEB98-AC68-3051-0AEB-DB56AE065C27}"/>
              </a:ext>
            </a:extLst>
          </p:cNvPr>
          <p:cNvSpPr txBox="1"/>
          <p:nvPr/>
        </p:nvSpPr>
        <p:spPr>
          <a:xfrm>
            <a:off x="9832372" y="2532783"/>
            <a:ext cx="186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Protists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AFD46B-0A2E-5EEE-03B6-9F632139A956}"/>
              </a:ext>
            </a:extLst>
          </p:cNvPr>
          <p:cNvSpPr/>
          <p:nvPr/>
        </p:nvSpPr>
        <p:spPr>
          <a:xfrm>
            <a:off x="8400543" y="1144024"/>
            <a:ext cx="3251200" cy="1847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E2D0EBF0-E836-4A55-1770-FE5680E6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3868">
            <a:off x="10702921" y="1662767"/>
            <a:ext cx="615853" cy="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224582D-8625-EDA1-9B59-1767DA637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00" r="96556">
                        <a14:foregroundMark x1="88667" y1="39111" x2="87444" y2="56741"/>
                        <a14:foregroundMark x1="90778" y1="55259" x2="89556" y2="38074"/>
                        <a14:foregroundMark x1="92556" y1="34519" x2="92111" y2="52296"/>
                        <a14:foregroundMark x1="96333" y1="49037" x2="93556" y2="36889"/>
                        <a14:foregroundMark x1="95222" y1="36444" x2="96333" y2="35852"/>
                        <a14:foregroundMark x1="96556" y1="49333" x2="93889" y2="54370"/>
                        <a14:foregroundMark x1="64815" y1="80333" x2="67000" y2="83111"/>
                        <a14:foregroundMark x1="56241" y1="80747" x2="56000" y2="82815"/>
                        <a14:foregroundMark x1="56778" y1="76148" x2="56596" y2="77706"/>
                        <a14:foregroundMark x1="48584" y1="81185" x2="51049" y2="83842"/>
                        <a14:foregroundMark x1="47766" y1="80303" x2="48584" y2="81185"/>
                        <a14:foregroundMark x1="46111" y1="78519" x2="46834" y2="79298"/>
                        <a14:foregroundMark x1="46019" y1="82882" x2="46222" y2="83111"/>
                        <a14:foregroundMark x1="44510" y1="81185" x2="45104" y2="81853"/>
                        <a14:foregroundMark x1="42667" y1="79111" x2="44510" y2="81185"/>
                        <a14:foregroundMark x1="10889" y1="52593" x2="5000" y2="49778"/>
                        <a14:foregroundMark x1="60205" y1="13616" x2="60444" y2="12296"/>
                        <a14:foregroundMark x1="59667" y1="16593" x2="59839" y2="15641"/>
                        <a14:foregroundMark x1="77961" y1="19605" x2="76222" y2="15259"/>
                        <a14:backgroundMark x1="77889" y1="19704" x2="79556" y2="21037"/>
                        <a14:backgroundMark x1="66778" y1="79111" x2="65111" y2="78519"/>
                        <a14:backgroundMark x1="64444" y1="77630" x2="62667" y2="77778"/>
                        <a14:backgroundMark x1="46667" y1="81185" x2="46667" y2="81185"/>
                        <a14:backgroundMark x1="46889" y1="81481" x2="46111" y2="80741"/>
                        <a14:backgroundMark x1="45556" y1="81185" x2="46667" y2="81926"/>
                        <a14:backgroundMark x1="6222" y1="47259" x2="5667" y2="47111"/>
                        <a14:backgroundMark x1="11111" y1="49778" x2="9667" y2="49333"/>
                        <a14:backgroundMark x1="13667" y1="66815" x2="12778" y2="66667"/>
                        <a14:backgroundMark x1="29444" y1="77926" x2="28333" y2="77926"/>
                        <a14:backgroundMark x1="50556" y1="81333" x2="50000" y2="80889"/>
                        <a14:backgroundMark x1="57556" y1="79556" x2="55778" y2="79852"/>
                        <a14:backgroundMark x1="67333" y1="73630" x2="66667" y2="73630"/>
                        <a14:backgroundMark x1="60778" y1="14815" x2="59444" y2="14815"/>
                        <a14:backgroundMark x1="34222" y1="14370" x2="32889" y2="14370"/>
                        <a14:backgroundMark x1="10667" y1="38074" x2="8889" y2="38370"/>
                        <a14:backgroundMark x1="13444" y1="34370" x2="12222" y2="34370"/>
                        <a14:backgroundMark x1="15667" y1="28593" x2="15667" y2="28593"/>
                        <a14:backgroundMark x1="30333" y1="17630" x2="30333" y2="17630"/>
                        <a14:backgroundMark x1="71333" y1="21926" x2="69778" y2="21630"/>
                        <a14:backgroundMark x1="59667" y1="17630" x2="59667" y2="17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34332">
            <a:off x="10782482" y="2141435"/>
            <a:ext cx="456731" cy="3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094A1-B3CB-3285-9230-D31DB0EA962B}"/>
              </a:ext>
            </a:extLst>
          </p:cNvPr>
          <p:cNvGrpSpPr/>
          <p:nvPr/>
        </p:nvGrpSpPr>
        <p:grpSpPr>
          <a:xfrm>
            <a:off x="8405276" y="5197689"/>
            <a:ext cx="3251200" cy="1220944"/>
            <a:chOff x="5276560" y="5450954"/>
            <a:chExt cx="3251200" cy="1220944"/>
          </a:xfrm>
        </p:grpSpPr>
        <p:pic>
          <p:nvPicPr>
            <p:cNvPr id="24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70365344-1EC0-230D-8A6C-DC434164CF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1679633">
              <a:off x="7720924" y="6132365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0117DA39-C16C-FEC1-FEB0-A765635F2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0800000">
              <a:off x="5907086" y="6078637"/>
              <a:ext cx="903674" cy="498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B6E736A1-B4E0-7407-DF8C-618E6E21CE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214658">
              <a:off x="6794395" y="6160108"/>
              <a:ext cx="659480" cy="36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D63273DA-671A-697D-6AAD-D5EC1C14A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18000000">
              <a:off x="7236799" y="6115208"/>
              <a:ext cx="687324" cy="37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84B478-4B1A-CBFB-E41D-B68A0B9B6557}"/>
                </a:ext>
              </a:extLst>
            </p:cNvPr>
            <p:cNvSpPr/>
            <p:nvPr/>
          </p:nvSpPr>
          <p:spPr>
            <a:xfrm>
              <a:off x="5276560" y="5450954"/>
              <a:ext cx="3251200" cy="1201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Ant | Description, Taxonomy, Habitat, Species, Life Cycle, &amp; Facts |  Britannica">
              <a:extLst>
                <a:ext uri="{FF2B5EF4-FFF2-40B4-BE49-F238E27FC236}">
                  <a16:creationId xmlns:a16="http://schemas.microsoft.com/office/drawing/2014/main" id="{364A1BF6-82CC-8C7E-1B37-99DB2DC700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 bwMode="auto">
            <a:xfrm rot="7569322">
              <a:off x="5311735" y="6098813"/>
              <a:ext cx="687324" cy="347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156087-16D4-6BAB-B2DA-C99B0F44F715}"/>
                </a:ext>
              </a:extLst>
            </p:cNvPr>
            <p:cNvSpPr txBox="1"/>
            <p:nvPr/>
          </p:nvSpPr>
          <p:spPr>
            <a:xfrm>
              <a:off x="6033173" y="5504552"/>
              <a:ext cx="1860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/>
                  </a:solidFill>
                </a:rPr>
                <a:t>Prey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8260D7-1102-4F13-992C-EAF9734D1849}"/>
              </a:ext>
            </a:extLst>
          </p:cNvPr>
          <p:cNvCxnSpPr>
            <a:cxnSpLocks/>
          </p:cNvCxnSpPr>
          <p:nvPr/>
        </p:nvCxnSpPr>
        <p:spPr>
          <a:xfrm>
            <a:off x="10072485" y="4725248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A86830-9670-CA10-7B50-56BB29E65F70}"/>
              </a:ext>
            </a:extLst>
          </p:cNvPr>
          <p:cNvCxnSpPr>
            <a:cxnSpLocks/>
          </p:cNvCxnSpPr>
          <p:nvPr/>
        </p:nvCxnSpPr>
        <p:spPr>
          <a:xfrm>
            <a:off x="10026143" y="2992855"/>
            <a:ext cx="0" cy="36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C769969C-62F5-6141-A49A-3103F1FB3864}"/>
              </a:ext>
            </a:extLst>
          </p:cNvPr>
          <p:cNvSpPr txBox="1">
            <a:spLocks/>
          </p:cNvSpPr>
          <p:nvPr/>
        </p:nvSpPr>
        <p:spPr>
          <a:xfrm>
            <a:off x="6609118" y="6377897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D21BBCB-CA1D-D89A-CE90-DC0E7785FE55}"/>
              </a:ext>
            </a:extLst>
          </p:cNvPr>
          <p:cNvSpPr txBox="1">
            <a:spLocks/>
          </p:cNvSpPr>
          <p:nvPr/>
        </p:nvSpPr>
        <p:spPr>
          <a:xfrm>
            <a:off x="725993" y="6399380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4BB0C2D-76FC-734C-A091-E4CD7BFEB5F9}"/>
              </a:ext>
            </a:extLst>
          </p:cNvPr>
          <p:cNvSpPr txBox="1">
            <a:spLocks/>
          </p:cNvSpPr>
          <p:nvPr/>
        </p:nvSpPr>
        <p:spPr>
          <a:xfrm>
            <a:off x="747126" y="2967706"/>
            <a:ext cx="1814032" cy="256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Plewka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8E8-F9C6-FF12-69B3-FBC35EA6CE4A}"/>
              </a:ext>
            </a:extLst>
          </p:cNvPr>
          <p:cNvSpPr txBox="1">
            <a:spLocks/>
          </p:cNvSpPr>
          <p:nvPr/>
        </p:nvSpPr>
        <p:spPr>
          <a:xfrm>
            <a:off x="0" y="3639"/>
            <a:ext cx="12192000" cy="94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 err="1"/>
              <a:t>Habrotrocha</a:t>
            </a:r>
            <a:r>
              <a:rPr lang="en-US" sz="3600" i="1" dirty="0"/>
              <a:t> rosa</a:t>
            </a:r>
          </a:p>
        </p:txBody>
      </p:sp>
      <p:pic>
        <p:nvPicPr>
          <p:cNvPr id="8" name="Picture 7" descr="A close-up of a blue surface&#10;&#10;Description automatically generated">
            <a:extLst>
              <a:ext uri="{FF2B5EF4-FFF2-40B4-BE49-F238E27FC236}">
                <a16:creationId xmlns:a16="http://schemas.microsoft.com/office/drawing/2014/main" id="{FE3FC5E7-8417-1236-E88B-2D1506CB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82" y="2537927"/>
            <a:ext cx="4099358" cy="4099358"/>
          </a:xfrm>
          <a:prstGeom prst="rect">
            <a:avLst/>
          </a:prstGeom>
        </p:spPr>
      </p:pic>
      <p:pic>
        <p:nvPicPr>
          <p:cNvPr id="5" name="Picture 4" descr="A blue oval shaped object&#10;&#10;Description automatically generated">
            <a:extLst>
              <a:ext uri="{FF2B5EF4-FFF2-40B4-BE49-F238E27FC236}">
                <a16:creationId xmlns:a16="http://schemas.microsoft.com/office/drawing/2014/main" id="{BB2AD907-57C4-2A47-02CE-E7996E91B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3193"/>
          <a:stretch/>
        </p:blipFill>
        <p:spPr>
          <a:xfrm>
            <a:off x="447344" y="2537927"/>
            <a:ext cx="2369976" cy="4099358"/>
          </a:xfrm>
          <a:prstGeom prst="rect">
            <a:avLst/>
          </a:prstGeom>
        </p:spPr>
      </p:pic>
      <p:pic>
        <p:nvPicPr>
          <p:cNvPr id="9" name="Picture 8" descr="A blue surface with a white circle&#10;&#10;Description automatically generated">
            <a:extLst>
              <a:ext uri="{FF2B5EF4-FFF2-40B4-BE49-F238E27FC236}">
                <a16:creationId xmlns:a16="http://schemas.microsoft.com/office/drawing/2014/main" id="{E0C204C9-AA80-31EA-EB37-E3293435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22" y="2537927"/>
            <a:ext cx="4099358" cy="40993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D9FB9D-525F-AF99-FC05-0396EF4A21CD}"/>
              </a:ext>
            </a:extLst>
          </p:cNvPr>
          <p:cNvSpPr txBox="1">
            <a:spLocks/>
          </p:cNvSpPr>
          <p:nvPr/>
        </p:nvSpPr>
        <p:spPr>
          <a:xfrm>
            <a:off x="2686690" y="750368"/>
            <a:ext cx="6298689" cy="163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Obligately parthenogenetic (apomixis)</a:t>
            </a:r>
            <a:br>
              <a:rPr lang="en-US" sz="2800" dirty="0"/>
            </a:br>
            <a:r>
              <a:rPr lang="en-US" sz="2800" i="1" dirty="0"/>
              <a:t>Offspring are clonal</a:t>
            </a:r>
            <a:endParaRPr lang="en-US" sz="2800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Generation time 1–2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F71FE-75E0-04C4-6CFF-23DC4747D561}"/>
              </a:ext>
            </a:extLst>
          </p:cNvPr>
          <p:cNvSpPr txBox="1"/>
          <p:nvPr/>
        </p:nvSpPr>
        <p:spPr>
          <a:xfrm>
            <a:off x="722597" y="2565919"/>
            <a:ext cx="1819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Egg </a:t>
            </a:r>
            <a:r>
              <a:rPr lang="en-US" sz="2000" dirty="0">
                <a:solidFill>
                  <a:schemeClr val="bg1"/>
                </a:solidFill>
              </a:rPr>
              <a:t>(~6 hours)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3B7A9-4351-69E9-11A7-998F3F77996F}"/>
              </a:ext>
            </a:extLst>
          </p:cNvPr>
          <p:cNvSpPr txBox="1"/>
          <p:nvPr/>
        </p:nvSpPr>
        <p:spPr>
          <a:xfrm>
            <a:off x="3953765" y="2555483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Hatching </a:t>
            </a:r>
            <a:r>
              <a:rPr lang="en-US" sz="2000" dirty="0">
                <a:solidFill>
                  <a:schemeClr val="bg1"/>
                </a:solidFill>
              </a:rPr>
              <a:t>(~12 hours)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8175-5137-5E71-B3E9-A7E20ACBC86A}"/>
              </a:ext>
            </a:extLst>
          </p:cNvPr>
          <p:cNvSpPr txBox="1"/>
          <p:nvPr/>
        </p:nvSpPr>
        <p:spPr>
          <a:xfrm>
            <a:off x="8445425" y="2565919"/>
            <a:ext cx="2611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Adult </a:t>
            </a:r>
            <a:r>
              <a:rPr lang="en-US" sz="2000" dirty="0">
                <a:solidFill>
                  <a:schemeClr val="bg1"/>
                </a:solidFill>
              </a:rPr>
              <a:t>(~24-48 hours)</a:t>
            </a:r>
          </a:p>
        </p:txBody>
      </p:sp>
    </p:spTree>
    <p:extLst>
      <p:ext uri="{BB962C8B-B14F-4D97-AF65-F5344CB8AC3E}">
        <p14:creationId xmlns:p14="http://schemas.microsoft.com/office/powerpoint/2010/main" val="99978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571</Words>
  <Application>Microsoft Office PowerPoint</Application>
  <PresentationFormat>Widescreen</PresentationFormat>
  <Paragraphs>176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Consolas</vt:lpstr>
      <vt:lpstr>Times New Roman</vt:lpstr>
      <vt:lpstr>Office Theme</vt:lpstr>
      <vt:lpstr>The search for indirect ecological effects of evolution in pitcher plant rotifers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Mendelson, Alex</dc:creator>
  <cp:lastModifiedBy>Mendelson, Alex</cp:lastModifiedBy>
  <cp:revision>110</cp:revision>
  <dcterms:created xsi:type="dcterms:W3CDTF">2025-10-21T18:58:47Z</dcterms:created>
  <dcterms:modified xsi:type="dcterms:W3CDTF">2025-10-21T22:01:58Z</dcterms:modified>
</cp:coreProperties>
</file>